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21" r:id="rId3"/>
    <p:sldId id="339" r:id="rId4"/>
    <p:sldId id="305" r:id="rId5"/>
    <p:sldId id="341" r:id="rId6"/>
    <p:sldId id="340" r:id="rId7"/>
    <p:sldId id="265" r:id="rId8"/>
    <p:sldId id="266" r:id="rId9"/>
    <p:sldId id="277" r:id="rId10"/>
    <p:sldId id="291" r:id="rId11"/>
    <p:sldId id="278" r:id="rId12"/>
    <p:sldId id="280" r:id="rId13"/>
    <p:sldId id="347" r:id="rId14"/>
    <p:sldId id="348" r:id="rId15"/>
    <p:sldId id="342" r:id="rId16"/>
    <p:sldId id="349" r:id="rId17"/>
    <p:sldId id="350" r:id="rId18"/>
    <p:sldId id="310" r:id="rId19"/>
    <p:sldId id="311" r:id="rId20"/>
    <p:sldId id="267" r:id="rId21"/>
    <p:sldId id="297" r:id="rId22"/>
    <p:sldId id="298" r:id="rId23"/>
    <p:sldId id="276" r:id="rId24"/>
    <p:sldId id="312" r:id="rId25"/>
    <p:sldId id="322" r:id="rId26"/>
    <p:sldId id="314" r:id="rId27"/>
    <p:sldId id="332" r:id="rId28"/>
    <p:sldId id="338" r:id="rId29"/>
    <p:sldId id="343" r:id="rId30"/>
    <p:sldId id="344" r:id="rId31"/>
    <p:sldId id="346" r:id="rId32"/>
    <p:sldId id="33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EE36482-BC60-4987-8C45-E65807423832}">
          <p14:sldIdLst>
            <p14:sldId id="256"/>
            <p14:sldId id="321"/>
            <p14:sldId id="339"/>
            <p14:sldId id="305"/>
            <p14:sldId id="341"/>
            <p14:sldId id="340"/>
            <p14:sldId id="265"/>
            <p14:sldId id="266"/>
            <p14:sldId id="277"/>
            <p14:sldId id="291"/>
            <p14:sldId id="278"/>
            <p14:sldId id="280"/>
            <p14:sldId id="347"/>
            <p14:sldId id="348"/>
            <p14:sldId id="342"/>
            <p14:sldId id="349"/>
            <p14:sldId id="350"/>
            <p14:sldId id="310"/>
            <p14:sldId id="311"/>
            <p14:sldId id="267"/>
            <p14:sldId id="297"/>
            <p14:sldId id="298"/>
            <p14:sldId id="276"/>
            <p14:sldId id="312"/>
            <p14:sldId id="322"/>
            <p14:sldId id="314"/>
            <p14:sldId id="332"/>
            <p14:sldId id="338"/>
            <p14:sldId id="343"/>
            <p14:sldId id="344"/>
            <p14:sldId id="346"/>
            <p14:sldId id="33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\\My\!!\&#1041;&#1091;&#1083;&#1072;&#1085;&#1086;&#1074;&#1072;%20&#1057;.&#1042;\&#1044;&#1080;&#1072;&#1075;&#1088;&#1072;&#1084;&#1084;&#1099;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\\My\!!\&#1041;&#1091;&#1083;&#1072;&#1085;&#1086;&#1074;&#1072;%20&#1057;.&#1042;\&#1044;&#1080;&#1072;&#1075;&#1088;&#1072;&#1084;&#1084;&#1099;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\\My\!!\&#1041;&#1091;&#1083;&#1072;&#1085;&#1086;&#1074;&#1072;%20&#1057;.&#1042;\&#1044;&#1080;&#1072;&#1075;&#1088;&#1072;&#1084;&#1084;&#1099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8431340257798313E-3"/>
                  <c:y val="0.19969510733564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A3F-4659-B542-6A6D15C7C325}"/>
                </c:ext>
              </c:extLst>
            </c:dLbl>
            <c:dLbl>
              <c:idx val="1"/>
              <c:layout>
                <c:manualLayout>
                  <c:x val="2.6141721520571677E-3"/>
                  <c:y val="0.19725980114862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A3F-4659-B542-6A6D15C7C3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93.7</c:v>
                </c:pt>
                <c:pt idx="1">
                  <c:v>97.5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A3F-4659-B542-6A6D15C7C3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229376"/>
        <c:axId val="152230912"/>
      </c:barChart>
      <c:catAx>
        <c:axId val="152229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 b="1"/>
            </a:pPr>
            <a:endParaRPr lang="ru-RU"/>
          </a:p>
        </c:txPr>
        <c:crossAx val="152230912"/>
        <c:crosses val="autoZero"/>
        <c:auto val="1"/>
        <c:lblAlgn val="ctr"/>
        <c:lblOffset val="100"/>
        <c:noMultiLvlLbl val="0"/>
      </c:catAx>
      <c:valAx>
        <c:axId val="152230912"/>
        <c:scaling>
          <c:orientation val="minMax"/>
          <c:max val="100"/>
          <c:min val="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2229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20814098884074"/>
          <c:y val="0"/>
          <c:w val="0.83279185901116126"/>
          <c:h val="0.56204945869293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Обществознание</c:v>
                </c:pt>
                <c:pt idx="1">
                  <c:v>Биология</c:v>
                </c:pt>
                <c:pt idx="2">
                  <c:v>География</c:v>
                </c:pt>
                <c:pt idx="3">
                  <c:v>Физика</c:v>
                </c:pt>
                <c:pt idx="4">
                  <c:v>Информатика и ИКТ</c:v>
                </c:pt>
                <c:pt idx="5">
                  <c:v>Химия</c:v>
                </c:pt>
                <c:pt idx="6">
                  <c:v>Английский язык</c:v>
                </c:pt>
                <c:pt idx="7">
                  <c:v>Литература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75</c:v>
                </c:pt>
                <c:pt idx="1">
                  <c:v>47</c:v>
                </c:pt>
                <c:pt idx="2">
                  <c:v>38</c:v>
                </c:pt>
                <c:pt idx="3">
                  <c:v>6.7</c:v>
                </c:pt>
                <c:pt idx="4">
                  <c:v>12</c:v>
                </c:pt>
                <c:pt idx="5">
                  <c:v>8</c:v>
                </c:pt>
                <c:pt idx="6">
                  <c:v>1.6</c:v>
                </c:pt>
                <c:pt idx="7">
                  <c:v>0.60000000000000064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86-4A9B-BE6C-3DB5B31F53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511872"/>
        <c:axId val="163582720"/>
      </c:barChart>
      <c:catAx>
        <c:axId val="162511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3582720"/>
        <c:crosses val="autoZero"/>
        <c:auto val="1"/>
        <c:lblAlgn val="ctr"/>
        <c:lblOffset val="100"/>
        <c:noMultiLvlLbl val="0"/>
      </c:catAx>
      <c:valAx>
        <c:axId val="1635827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62511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480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38-4C87-8AE2-03427BB6236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238-4C87-8AE2-03427BB6236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238-4C87-8AE2-03427BB62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804288"/>
        <c:axId val="163805824"/>
      </c:barChart>
      <c:catAx>
        <c:axId val="1638042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63805824"/>
        <c:crosses val="autoZero"/>
        <c:auto val="1"/>
        <c:lblAlgn val="ctr"/>
        <c:lblOffset val="100"/>
        <c:noMultiLvlLbl val="0"/>
      </c:catAx>
      <c:valAx>
        <c:axId val="16380582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638042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42284354987691E-2"/>
          <c:y val="0.19661907741501627"/>
          <c:w val="0.50201234217208268"/>
          <c:h val="0.578482462156468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explosion val="24"/>
          <c:dPt>
            <c:idx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284-4F3A-A52A-CDCFC693593E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284-4F3A-A52A-CDCFC693593E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284-4F3A-A52A-CDCFC693593E}"/>
              </c:ext>
            </c:extLst>
          </c:dPt>
          <c:dLbls>
            <c:dLbl>
              <c:idx val="0"/>
              <c:layout>
                <c:manualLayout>
                  <c:x val="-0.11117576299311065"/>
                  <c:y val="3.370206374725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284-4F3A-A52A-CDCFC693593E}"/>
                </c:ext>
              </c:extLst>
            </c:dLbl>
            <c:dLbl>
              <c:idx val="1"/>
              <c:layout>
                <c:manualLayout>
                  <c:x val="-7.5872661279299397E-2"/>
                  <c:y val="-0.1288677672325030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284-4F3A-A52A-CDCFC693593E}"/>
                </c:ext>
              </c:extLst>
            </c:dLbl>
            <c:dLbl>
              <c:idx val="2"/>
              <c:layout>
                <c:manualLayout>
                  <c:x val="0.13406313146921647"/>
                  <c:y val="-5.5009508201101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284-4F3A-A52A-CDCFC69359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 35 лет</c:v>
                </c:pt>
                <c:pt idx="1">
                  <c:v>от 35 до 55 лет</c:v>
                </c:pt>
                <c:pt idx="2">
                  <c:v>от 55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</c:v>
                </c:pt>
                <c:pt idx="1">
                  <c:v>59</c:v>
                </c:pt>
                <c:pt idx="2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2D-4CD1-BB4F-A54772E65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719705939992392"/>
          <c:y val="0.55595123665898383"/>
          <c:w val="0.79507899074969168"/>
          <c:h val="0.17926733671155418"/>
        </c:manualLayout>
      </c:layout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099550859286636E-2"/>
          <c:y val="9.8054930449969213E-2"/>
          <c:w val="0.49514535483851879"/>
          <c:h val="0.7101539940047553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A39-4169-86EC-711F66E35CA3}"/>
              </c:ext>
            </c:extLst>
          </c:dPt>
          <c:dPt>
            <c:idx val="1"/>
            <c:bubble3D val="0"/>
            <c:explosion val="12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A39-4169-86EC-711F66E35CA3}"/>
              </c:ext>
            </c:extLst>
          </c:dPt>
          <c:dLbls>
            <c:dLbl>
              <c:idx val="1"/>
              <c:layout>
                <c:manualLayout>
                  <c:x val="0.12276356444026318"/>
                  <c:y val="5.111882923761756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tx1"/>
                        </a:solidFill>
                      </a:rPr>
                      <a:t>36%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A39-4169-86EC-711F66E35C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Высшее образование</c:v>
                </c:pt>
                <c:pt idx="1">
                  <c:v>Среднее профессиональное образование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</c:v>
                </c:pt>
                <c:pt idx="1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A39-4169-86EC-711F66E35C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0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/>
            </a:pPr>
            <a:endParaRPr lang="ru-RU"/>
          </a:p>
        </c:txPr>
      </c:legendEntry>
      <c:layout>
        <c:manualLayout>
          <c:xMode val="edge"/>
          <c:yMode val="edge"/>
          <c:x val="0.57081665220190958"/>
          <c:y val="0.10103818838286224"/>
          <c:w val="0.42918334779809081"/>
          <c:h val="0.37371910975547851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650141613182206E-2"/>
          <c:y val="0"/>
          <c:w val="0.75418816833561697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1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0FD-4814-850D-602C2F93732B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0FD-4814-850D-602C2F93732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0FD-4814-850D-602C2F93732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17%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0FD-4814-850D-602C2F9373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Высшая квалификационная категория</c:v>
                </c:pt>
                <c:pt idx="1">
                  <c:v>Первая квалицикационная категория</c:v>
                </c:pt>
                <c:pt idx="2">
                  <c:v>Без категории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194</c:v>
                </c:pt>
                <c:pt idx="1">
                  <c:v>207</c:v>
                </c:pt>
                <c:pt idx="2">
                  <c:v>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0FD-4814-850D-602C2F9373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6.559384533961278E-2"/>
          <c:y val="0.65916785613552298"/>
          <c:w val="0.93197082979380275"/>
          <c:h val="0.23308780416926644"/>
        </c:manualLayout>
      </c:layout>
      <c:overlay val="0"/>
      <c:txPr>
        <a:bodyPr/>
        <a:lstStyle/>
        <a:p>
          <a:pPr>
            <a:defRPr sz="20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272933025472219E-2"/>
          <c:y val="0"/>
          <c:w val="0.91923221690292356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dPt>
            <c:idx val="0"/>
            <c:bubble3D val="0"/>
            <c:explosion val="36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825-4C31-85CD-09B9F483F7DC}"/>
              </c:ext>
            </c:extLst>
          </c:dPt>
          <c:dPt>
            <c:idx val="1"/>
            <c:bubble3D val="0"/>
            <c:explosion val="16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825-4C31-85CD-09B9F483F7DC}"/>
              </c:ext>
            </c:extLst>
          </c:dPt>
          <c:dPt>
            <c:idx val="2"/>
            <c:bubble3D val="0"/>
            <c:explosion val="13"/>
            <c:spPr>
              <a:solidFill>
                <a:schemeClr val="accent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825-4C31-85CD-09B9F483F7DC}"/>
              </c:ext>
            </c:extLst>
          </c:dPt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0.10100000000000002</c:v>
                </c:pt>
                <c:pt idx="1">
                  <c:v>0.63600000000000112</c:v>
                </c:pt>
                <c:pt idx="2">
                  <c:v>0.36300000000000032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825-4C31-85CD-09B9F483F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0536022402937549"/>
          <c:y val="0.72891958261509604"/>
          <c:w val="0.8946397759706245"/>
          <c:h val="0.24314414377899188"/>
        </c:manualLayout>
      </c:layout>
      <c:overlay val="0"/>
      <c:txPr>
        <a:bodyPr/>
        <a:lstStyle/>
        <a:p>
          <a:pPr>
            <a:defRPr sz="250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91713793779217"/>
          <c:y val="1.2353426996962388E-2"/>
          <c:w val="0.83535311498605846"/>
          <c:h val="0.98703402729787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7AB-4DF9-9574-A66A9B420DF5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7AB-4DF9-9574-A66A9B420DF5}"/>
              </c:ext>
            </c:extLst>
          </c:dPt>
          <c:dPt>
            <c:idx val="2"/>
            <c:bubble3D val="0"/>
            <c:explosion val="11"/>
            <c:spPr>
              <a:solidFill>
                <a:schemeClr val="accent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7AB-4DF9-9574-A66A9B420DF5}"/>
              </c:ext>
            </c:extLst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4.0999999999999996</c:v>
                </c:pt>
                <c:pt idx="1">
                  <c:v>63.2</c:v>
                </c:pt>
                <c:pt idx="2">
                  <c:v>36.4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7AB-4DF9-9574-A66A9B420D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700156575309482E-2"/>
          <c:y val="4.4444133374394575E-2"/>
          <c:w val="0.945264365084729"/>
          <c:h val="0.52860967806794967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Лист1!$A$2:$A$10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 (план)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135</c:v>
                </c:pt>
                <c:pt idx="1">
                  <c:v>115</c:v>
                </c:pt>
                <c:pt idx="2">
                  <c:v>100</c:v>
                </c:pt>
                <c:pt idx="3">
                  <c:v>114</c:v>
                </c:pt>
                <c:pt idx="4">
                  <c:v>46</c:v>
                </c:pt>
                <c:pt idx="5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69B-4759-8EC7-219B52E319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marker>
            <c:spPr>
              <a:ln>
                <a:gradFill>
                  <a:gsLst>
                    <a:gs pos="0">
                      <a:srgbClr val="FF0000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ln>
            </c:spPr>
          </c:marker>
          <c:cat>
            <c:strRef>
              <c:f>Лист1!$A$2:$A$10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 (план)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69B-4759-8EC7-219B52E319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804736"/>
        <c:axId val="152831488"/>
      </c:lineChart>
      <c:catAx>
        <c:axId val="152804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2831488"/>
        <c:crosses val="autoZero"/>
        <c:auto val="1"/>
        <c:lblAlgn val="ctr"/>
        <c:lblOffset val="100"/>
        <c:noMultiLvlLbl val="0"/>
      </c:catAx>
      <c:valAx>
        <c:axId val="15283148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5280473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487651687175364E-2"/>
          <c:y val="4.6209230011545421E-2"/>
          <c:w val="0.91422420251325165"/>
          <c:h val="0.806301802774680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53820537581635E-17"/>
                  <c:y val="0.228336742187949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32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52F-4E16-8C60-AF550A48F6AD}"/>
                </c:ext>
              </c:extLst>
            </c:dLbl>
            <c:dLbl>
              <c:idx val="1"/>
              <c:layout>
                <c:manualLayout>
                  <c:x val="2.7860182249466216E-3"/>
                  <c:y val="0.196543018592159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32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52F-4E16-8C60-AF550A48F6AD}"/>
                </c:ext>
              </c:extLst>
            </c:dLbl>
            <c:dLbl>
              <c:idx val="2"/>
              <c:layout>
                <c:manualLayout>
                  <c:x val="2.7860182249467248E-3"/>
                  <c:y val="0.11272320183962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32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52F-4E16-8C60-AF550A48F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Начальное общее образование</c:v>
                </c:pt>
                <c:pt idx="1">
                  <c:v>Основное общее образование</c:v>
                </c:pt>
                <c:pt idx="2">
                  <c:v>Среднее общее образование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74</c:v>
                </c:pt>
                <c:pt idx="2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9F-4691-BD62-666657048A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2540672"/>
        <c:axId val="152866816"/>
        <c:axId val="0"/>
      </c:bar3DChart>
      <c:catAx>
        <c:axId val="152540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 b="1"/>
            </a:pPr>
            <a:endParaRPr lang="ru-RU"/>
          </a:p>
        </c:txPr>
        <c:crossAx val="152866816"/>
        <c:crosses val="autoZero"/>
        <c:auto val="1"/>
        <c:lblAlgn val="ctr"/>
        <c:lblOffset val="100"/>
        <c:noMultiLvlLbl val="0"/>
      </c:catAx>
      <c:valAx>
        <c:axId val="152866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2540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Сравнительная диаграмма результатов </a:t>
            </a:r>
          </a:p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ЕГЭ-2017 по 5 предметам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Константиновский район</c:v>
          </c:tx>
          <c:spPr>
            <a:solidFill>
              <a:srgbClr val="1903BD">
                <a:alpha val="85000"/>
              </a:srgbClr>
            </a:solidFill>
            <a:ln w="9525" cap="flat" cmpd="sng" algn="ctr">
              <a:solidFill>
                <a:schemeClr val="accent5">
                  <a:lumMod val="40000"/>
                  <a:lumOff val="60000"/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5"/>
              <c:pt idx="0">
                <c:v>русский</c:v>
              </c:pt>
              <c:pt idx="1">
                <c:v>литература</c:v>
              </c:pt>
              <c:pt idx="2">
                <c:v>информатика</c:v>
              </c:pt>
              <c:pt idx="3">
                <c:v>география</c:v>
              </c:pt>
              <c:pt idx="4">
                <c:v>обществознание</c:v>
              </c:pt>
            </c:strLit>
          </c:cat>
          <c:val>
            <c:numRef>
              <c:f>Лист1!$A$1:$A$5</c:f>
              <c:numCache>
                <c:formatCode>General</c:formatCode>
                <c:ptCount val="5"/>
                <c:pt idx="0">
                  <c:v>68</c:v>
                </c:pt>
                <c:pt idx="1">
                  <c:v>64</c:v>
                </c:pt>
                <c:pt idx="2">
                  <c:v>60</c:v>
                </c:pt>
                <c:pt idx="3">
                  <c:v>55</c:v>
                </c:pt>
                <c:pt idx="4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CA-42B1-960F-A9DBF43CEC7B}"/>
            </c:ext>
          </c:extLst>
        </c:ser>
        <c:ser>
          <c:idx val="1"/>
          <c:order val="1"/>
          <c:tx>
            <c:v>Ростовская область</c:v>
          </c:tx>
          <c:spPr>
            <a:solidFill>
              <a:srgbClr val="FF0000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5"/>
              <c:pt idx="0">
                <c:v>русский</c:v>
              </c:pt>
              <c:pt idx="1">
                <c:v>литература</c:v>
              </c:pt>
              <c:pt idx="2">
                <c:v>информатика</c:v>
              </c:pt>
              <c:pt idx="3">
                <c:v>география</c:v>
              </c:pt>
              <c:pt idx="4">
                <c:v>обществознание</c:v>
              </c:pt>
            </c:strLit>
          </c:cat>
          <c:val>
            <c:numRef>
              <c:f>Лист1!$B$1:$B$5</c:f>
              <c:numCache>
                <c:formatCode>General</c:formatCode>
                <c:ptCount val="5"/>
                <c:pt idx="0">
                  <c:v>66</c:v>
                </c:pt>
                <c:pt idx="1">
                  <c:v>59</c:v>
                </c:pt>
                <c:pt idx="2">
                  <c:v>57</c:v>
                </c:pt>
                <c:pt idx="3">
                  <c:v>52</c:v>
                </c:pt>
                <c:pt idx="4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CA-42B1-960F-A9DBF43CEC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0524032"/>
        <c:axId val="170612224"/>
      </c:barChart>
      <c:catAx>
        <c:axId val="17052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612224"/>
        <c:crosses val="autoZero"/>
        <c:auto val="1"/>
        <c:lblAlgn val="ctr"/>
        <c:lblOffset val="100"/>
        <c:noMultiLvlLbl val="0"/>
      </c:catAx>
      <c:valAx>
        <c:axId val="170612224"/>
        <c:scaling>
          <c:orientation val="minMax"/>
          <c:max val="7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400" baseline="0"/>
                  <a:t>Тестовый Балл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crossAx val="170524032"/>
        <c:crosses val="autoZero"/>
        <c:crossBetween val="between"/>
        <c:min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Результаты ЕГЭ по математике</a:t>
            </a:r>
          </a:p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 (профильный</a:t>
            </a:r>
            <a:r>
              <a:rPr lang="ru-RU" sz="2400" baseline="0" dirty="0"/>
              <a:t> уровень)</a:t>
            </a:r>
            <a:r>
              <a:rPr lang="ru-RU" sz="2400" dirty="0"/>
              <a:t> </a:t>
            </a:r>
          </a:p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по Константиновскому району и </a:t>
            </a:r>
          </a:p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Ростовской области за три года </a:t>
            </a:r>
          </a:p>
        </c:rich>
      </c:tx>
      <c:layout>
        <c:manualLayout>
          <c:xMode val="edge"/>
          <c:yMode val="edge"/>
          <c:x val="0.24940969481733422"/>
          <c:y val="2.38271881444982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КОНСТАНТИНОВСКИЙ район</c:v>
          </c:tx>
          <c:spPr>
            <a:solidFill>
              <a:srgbClr val="1405D1">
                <a:alpha val="84706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3"/>
              <c:pt idx="0">
                <c:v>2015</c:v>
              </c:pt>
              <c:pt idx="1">
                <c:v>2016</c:v>
              </c:pt>
              <c:pt idx="2">
                <c:v>2017</c:v>
              </c:pt>
            </c:numLit>
          </c:cat>
          <c:val>
            <c:numRef>
              <c:f>'Лист1 (2)'!$A$1:$A$3</c:f>
              <c:numCache>
                <c:formatCode>General</c:formatCode>
                <c:ptCount val="3"/>
                <c:pt idx="0">
                  <c:v>40</c:v>
                </c:pt>
                <c:pt idx="1">
                  <c:v>41</c:v>
                </c:pt>
                <c:pt idx="2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C3-4D55-BBAA-1918F3161B17}"/>
            </c:ext>
          </c:extLst>
        </c:ser>
        <c:ser>
          <c:idx val="1"/>
          <c:order val="1"/>
          <c:tx>
            <c:v>РОСТОВСКАЯ область</c:v>
          </c:tx>
          <c:spPr>
            <a:solidFill>
              <a:srgbClr val="FF0000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3"/>
              <c:pt idx="0">
                <c:v>2015</c:v>
              </c:pt>
              <c:pt idx="1">
                <c:v>2016</c:v>
              </c:pt>
              <c:pt idx="2">
                <c:v>2017</c:v>
              </c:pt>
            </c:numLit>
          </c:cat>
          <c:val>
            <c:numRef>
              <c:f>'Лист1 (2)'!$B$1:$B$3</c:f>
              <c:numCache>
                <c:formatCode>General</c:formatCode>
                <c:ptCount val="3"/>
                <c:pt idx="0">
                  <c:v>46</c:v>
                </c:pt>
                <c:pt idx="1">
                  <c:v>45</c:v>
                </c:pt>
                <c:pt idx="2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C3-4D55-BBAA-1918F3161B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2110592"/>
        <c:axId val="152112128"/>
      </c:barChart>
      <c:catAx>
        <c:axId val="15211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112128"/>
        <c:crosses val="autoZero"/>
        <c:auto val="1"/>
        <c:lblAlgn val="ctr"/>
        <c:lblOffset val="100"/>
        <c:noMultiLvlLbl val="0"/>
      </c:catAx>
      <c:valAx>
        <c:axId val="152112128"/>
        <c:scaling>
          <c:orientation val="minMax"/>
          <c:max val="55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Тестовый балл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crossAx val="152110592"/>
        <c:crosses val="autoZero"/>
        <c:crossBetween val="between"/>
        <c:majorUnit val="5"/>
        <c:min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Результаты ЕГЭ по биологии</a:t>
            </a:r>
          </a:p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по Константиновскому району и </a:t>
            </a:r>
          </a:p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Ростовской области за три года</a:t>
            </a:r>
            <a:r>
              <a:rPr lang="ru-RU" sz="1600" dirty="0"/>
              <a:t> </a:t>
            </a:r>
          </a:p>
        </c:rich>
      </c:tx>
      <c:layout>
        <c:manualLayout>
          <c:xMode val="edge"/>
          <c:yMode val="edge"/>
          <c:x val="0.25774300087489066"/>
          <c:y val="2.96296296296296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КОНСТАНТИНОВСКИЙ район</c:v>
          </c:tx>
          <c:spPr>
            <a:solidFill>
              <a:srgbClr val="1405D1">
                <a:alpha val="84706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3"/>
              <c:pt idx="0">
                <c:v>2015</c:v>
              </c:pt>
              <c:pt idx="1">
                <c:v>2016</c:v>
              </c:pt>
              <c:pt idx="2">
                <c:v>2017</c:v>
              </c:pt>
            </c:numLit>
          </c:cat>
          <c:val>
            <c:numRef>
              <c:f>'Лист1 (3)'!$A$1:$A$3</c:f>
              <c:numCache>
                <c:formatCode>General</c:formatCode>
                <c:ptCount val="3"/>
                <c:pt idx="0">
                  <c:v>51</c:v>
                </c:pt>
                <c:pt idx="1">
                  <c:v>39</c:v>
                </c:pt>
                <c:pt idx="2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48-4021-B525-1C9D3971E257}"/>
            </c:ext>
          </c:extLst>
        </c:ser>
        <c:ser>
          <c:idx val="1"/>
          <c:order val="1"/>
          <c:tx>
            <c:v>РОСТОВСКАЯ область</c:v>
          </c:tx>
          <c:spPr>
            <a:solidFill>
              <a:srgbClr val="FF0000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3"/>
              <c:pt idx="0">
                <c:v>2015</c:v>
              </c:pt>
              <c:pt idx="1">
                <c:v>2016</c:v>
              </c:pt>
              <c:pt idx="2">
                <c:v>2017</c:v>
              </c:pt>
            </c:numLit>
          </c:cat>
          <c:val>
            <c:numRef>
              <c:f>'Лист1 (3)'!$B$1:$B$3</c:f>
              <c:numCache>
                <c:formatCode>General</c:formatCode>
                <c:ptCount val="3"/>
                <c:pt idx="0">
                  <c:v>54</c:v>
                </c:pt>
                <c:pt idx="1">
                  <c:v>51</c:v>
                </c:pt>
                <c:pt idx="2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848-4021-B525-1C9D3971E2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2144128"/>
        <c:axId val="152154112"/>
      </c:barChart>
      <c:catAx>
        <c:axId val="15214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154112"/>
        <c:crosses val="autoZero"/>
        <c:auto val="1"/>
        <c:lblAlgn val="ctr"/>
        <c:lblOffset val="100"/>
        <c:noMultiLvlLbl val="0"/>
      </c:catAx>
      <c:valAx>
        <c:axId val="152154112"/>
        <c:scaling>
          <c:orientation val="minMax"/>
          <c:max val="55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Тестовый балл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crossAx val="152144128"/>
        <c:crosses val="autoZero"/>
        <c:crossBetween val="between"/>
        <c:majorUnit val="5"/>
        <c:min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A7-41E5-A24A-1D99B615B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239616"/>
        <c:axId val="162241152"/>
      </c:barChart>
      <c:catAx>
        <c:axId val="162239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2241152"/>
        <c:crosses val="autoZero"/>
        <c:auto val="1"/>
        <c:lblAlgn val="ctr"/>
        <c:lblOffset val="100"/>
        <c:noMultiLvlLbl val="0"/>
      </c:catAx>
      <c:valAx>
        <c:axId val="162241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2239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0.67105</cdr:x>
      <cdr:y>0.08571</cdr:y>
    </cdr:from>
    <cdr:to>
      <cdr:x>0.83947</cdr:x>
      <cdr:y>0.26857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43338" y="4286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0.26316</cdr:x>
      <cdr:y>0.51429</cdr:y>
    </cdr:from>
    <cdr:to>
      <cdr:x>0.82894</cdr:x>
      <cdr:y>0.62857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28760" y="2571768"/>
          <a:ext cx="3071808" cy="5714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</a:rPr>
            <a:t>250 млн 453 тыс. руб.</a:t>
          </a:r>
          <a:endParaRPr lang="ru-RU" sz="2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0.56579</cdr:x>
      <cdr:y>0.2</cdr:y>
    </cdr:from>
    <cdr:to>
      <cdr:x>1</cdr:x>
      <cdr:y>0.28571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43272" y="1000132"/>
          <a:ext cx="2357452" cy="4286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000" b="1" dirty="0" smtClean="0"/>
            <a:t>311 </a:t>
          </a:r>
          <a:r>
            <a:rPr lang="ru-RU" sz="2000" b="1" dirty="0" err="1" smtClean="0"/>
            <a:t>тыс.руб</a:t>
          </a:r>
          <a:r>
            <a:rPr lang="ru-RU" sz="2400" b="1" dirty="0" smtClean="0"/>
            <a:t>.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0.53947</cdr:x>
      <cdr:y>0.25714</cdr:y>
    </cdr:from>
    <cdr:to>
      <cdr:x>0.57895</cdr:x>
      <cdr:y>0.29824</cdr:y>
    </cdr:to>
    <cdr:sp macro="" textlink="">
      <cdr:nvSpPr>
        <cdr:cNvPr id="10" name="Соединительная линия уступом 9"/>
        <cdr:cNvSpPr/>
      </cdr:nvSpPr>
      <cdr:spPr>
        <a:xfrm xmlns:a="http://schemas.openxmlformats.org/drawingml/2006/main" rot="5400000">
          <a:off x="2933369" y="1281473"/>
          <a:ext cx="205526" cy="214349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0.55153</cdr:x>
      <cdr:y>0.2093</cdr:y>
    </cdr:from>
    <cdr:to>
      <cdr:x>0.96403</cdr:x>
      <cdr:y>0.2938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52020" y="1122764"/>
          <a:ext cx="2357454" cy="4532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</a:rPr>
            <a:t>1 млн. 771 тыс. руб</a:t>
          </a:r>
          <a:r>
            <a:rPr lang="ru-RU" sz="2000" dirty="0" smtClean="0">
              <a:solidFill>
                <a:schemeClr val="tx1"/>
              </a:solidFill>
            </a:rPr>
            <a:t>.</a:t>
          </a:r>
          <a:endParaRPr lang="ru-RU" sz="20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0.55</cdr:x>
      <cdr:y>0.29167</cdr:y>
    </cdr:from>
    <cdr:to>
      <cdr:x>0.60263</cdr:x>
      <cdr:y>0.31984</cdr:y>
    </cdr:to>
    <cdr:sp macro="" textlink="">
      <cdr:nvSpPr>
        <cdr:cNvPr id="4" name="Соединительная линия уступом 3"/>
        <cdr:cNvSpPr/>
      </cdr:nvSpPr>
      <cdr:spPr>
        <a:xfrm xmlns:a="http://schemas.openxmlformats.org/drawingml/2006/main" rot="10800000" flipV="1">
          <a:off x="3143272" y="1500198"/>
          <a:ext cx="300783" cy="144893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0.90244</cdr:x>
      <cdr:y>0.38636</cdr:y>
    </cdr:from>
    <cdr:to>
      <cdr:x>0.95122</cdr:x>
      <cdr:y>0.5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86412" y="1214446"/>
          <a:ext cx="285752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3200" dirty="0" smtClean="0"/>
            <a:t>0</a:t>
          </a:r>
          <a:endParaRPr lang="ru-RU" sz="32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0.23294</cdr:x>
      <cdr:y>4.55171E-7</cdr:y>
    </cdr:from>
    <cdr:to>
      <cdr:x>0.28823</cdr:x>
      <cdr:y>0.11472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23728" y="2"/>
          <a:ext cx="50405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32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0.20312</cdr:x>
      <cdr:y>0.13541</cdr:y>
    </cdr:to>
    <cdr:pic>
      <cdr:nvPicPr>
        <cdr:cNvPr id="3" name="Picture 4" descr="C:\Documents and Settings\Администратор\Рабочий стол\фаоны для презентации\ege2017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0"/>
          <a:ext cx="1857360" cy="928670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0.21875</cdr:x>
      <cdr:y>0.12727</cdr:y>
    </cdr:to>
    <cdr:pic>
      <cdr:nvPicPr>
        <cdr:cNvPr id="3" name="Picture 4" descr="C:\Documents and Settings\Администратор\Рабочий стол\фаоны для презентации\ege2017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0"/>
          <a:ext cx="2000231" cy="872801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0.22656</cdr:x>
      <cdr:y>0.12667</cdr:y>
    </cdr:to>
    <cdr:pic>
      <cdr:nvPicPr>
        <cdr:cNvPr id="3" name="Picture 4" descr="C:\Documents and Settings\Администратор\Рабочий стол\фаоны для презентации\ege2017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0"/>
          <a:ext cx="2071669" cy="868713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0.32354</cdr:x>
      <cdr:y>0.23256</cdr:y>
    </cdr:from>
    <cdr:to>
      <cdr:x>0.39671</cdr:x>
      <cdr:y>0.37542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1668" y="1428760"/>
          <a:ext cx="355444" cy="877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3600" b="1" dirty="0" smtClean="0">
              <a:solidFill>
                <a:schemeClr val="tx1"/>
              </a:solidFill>
            </a:rPr>
            <a:t>%</a:t>
          </a:r>
          <a:endParaRPr lang="ru-RU" sz="3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0.4853</cdr:x>
      <cdr:y>0.33721</cdr:y>
    </cdr:from>
    <cdr:to>
      <cdr:x>0.54195</cdr:x>
      <cdr:y>0.44062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357486" y="2071702"/>
          <a:ext cx="275170" cy="635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3600" b="1" dirty="0" smtClean="0">
              <a:solidFill>
                <a:schemeClr val="tx1"/>
              </a:solidFill>
            </a:rPr>
            <a:t>%</a:t>
          </a:r>
          <a:endParaRPr lang="ru-RU" sz="36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7E004-0EDD-4D53-83C4-B48583B7A22F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D56FD-CD13-4D33-A848-8F17536E04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7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48EE7-D7A8-4140-84A9-D75BA85F0DDC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7550-6B28-40E2-AA64-6FC3DFA6AD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48EE7-D7A8-4140-84A9-D75BA85F0DDC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7550-6B28-40E2-AA64-6FC3DFA6AD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48EE7-D7A8-4140-84A9-D75BA85F0DDC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7550-6B28-40E2-AA64-6FC3DFA6AD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48EE7-D7A8-4140-84A9-D75BA85F0DDC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7550-6B28-40E2-AA64-6FC3DFA6AD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48EE7-D7A8-4140-84A9-D75BA85F0DDC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7550-6B28-40E2-AA64-6FC3DFA6AD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48EE7-D7A8-4140-84A9-D75BA85F0DDC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7550-6B28-40E2-AA64-6FC3DFA6AD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48EE7-D7A8-4140-84A9-D75BA85F0DDC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7550-6B28-40E2-AA64-6FC3DFA6AD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48EE7-D7A8-4140-84A9-D75BA85F0DDC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7550-6B28-40E2-AA64-6FC3DFA6AD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48EE7-D7A8-4140-84A9-D75BA85F0DDC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7550-6B28-40E2-AA64-6FC3DFA6AD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48EE7-D7A8-4140-84A9-D75BA85F0DDC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7550-6B28-40E2-AA64-6FC3DFA6AD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48EE7-D7A8-4140-84A9-D75BA85F0DDC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7550-6B28-40E2-AA64-6FC3DFA6AD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48EE7-D7A8-4140-84A9-D75BA85F0DDC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7550-6B28-40E2-AA64-6FC3DFA6AD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8412"/>
            <a:ext cx="9176682" cy="5492956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8520" y="1000108"/>
            <a:ext cx="9285202" cy="4357719"/>
          </a:xfrm>
        </p:spPr>
        <p:txBody>
          <a:bodyPr>
            <a:noAutofit/>
          </a:bodyPr>
          <a:lstStyle/>
          <a:p>
            <a:pPr fontAlgn="base"/>
            <a:r>
              <a:rPr lang="ru-RU" sz="4000" b="1" i="1" dirty="0" smtClean="0">
                <a:solidFill>
                  <a:srgbClr val="C00000"/>
                </a:solidFill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4000" b="1" i="1" dirty="0">
                <a:solidFill>
                  <a:srgbClr val="C00000"/>
                </a:solidFill>
              </a:rPr>
              <a:t/>
            </a:r>
            <a:br>
              <a:rPr lang="ru-RU" sz="4000" b="1" i="1" dirty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rgbClr val="C00000"/>
                </a:solidFill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4000" b="1" i="1" dirty="0">
                <a:solidFill>
                  <a:srgbClr val="C00000"/>
                </a:solidFill>
              </a:rPr>
              <a:t/>
            </a:r>
            <a:br>
              <a:rPr lang="ru-RU" sz="4000" b="1" i="1" dirty="0">
                <a:solidFill>
                  <a:srgbClr val="C00000"/>
                </a:solidFill>
              </a:rPr>
            </a:b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муниципальной системы образования в контексте основных стратегических ориентиров: достижения, проблемы,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перспективы»</a:t>
            </a:r>
            <a:b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4000" b="1" i="1" dirty="0">
                <a:solidFill>
                  <a:srgbClr val="C00000"/>
                </a:solidFill>
              </a:rPr>
              <a:t/>
            </a:r>
            <a:br>
              <a:rPr lang="ru-RU" sz="4000" b="1" i="1" dirty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Константиновский район</a:t>
            </a: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2017 год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Documents and Settings\Администратор\Рабочий стол\фаоны для презентации\i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691680" cy="120777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03774" y="7451"/>
            <a:ext cx="7452320" cy="1200329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990000"/>
                </a:solidFill>
                <a:cs typeface="Times New Roman" pitchFamily="18" charset="0"/>
              </a:rPr>
              <a:t>Августовская педагогическая конференция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538" y="0"/>
            <a:ext cx="6946095" cy="618631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Общее образование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282" y="785794"/>
            <a:ext cx="63579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990000"/>
                </a:solidFill>
              </a:rPr>
              <a:t>3256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обучающихся в районе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>
                <a:solidFill>
                  <a:srgbClr val="002060"/>
                </a:solidFill>
              </a:rPr>
              <a:t>  </a:t>
            </a:r>
            <a:r>
              <a:rPr lang="ru-RU" sz="3200" b="1" dirty="0" smtClean="0">
                <a:solidFill>
                  <a:srgbClr val="990000"/>
                </a:solidFill>
              </a:rPr>
              <a:t>100 % </a:t>
            </a:r>
            <a:r>
              <a:rPr lang="ru-RU" sz="3200" b="1" dirty="0" smtClean="0">
                <a:solidFill>
                  <a:srgbClr val="002060"/>
                </a:solidFill>
              </a:rPr>
              <a:t>- обеспечение учебной литературой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rgbClr val="990000"/>
                </a:solidFill>
              </a:rPr>
              <a:t>10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профильных классов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rgbClr val="990000"/>
                </a:solidFill>
              </a:rPr>
              <a:t>96,7 %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- обеспечение горячим питанием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 smtClean="0">
                <a:solidFill>
                  <a:srgbClr val="002060"/>
                </a:solidFill>
              </a:rPr>
              <a:t> организация подвоза по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990000"/>
                </a:solidFill>
              </a:rPr>
              <a:t>17</a:t>
            </a:r>
            <a:r>
              <a:rPr lang="ru-RU" sz="3200" b="1" dirty="0" smtClean="0">
                <a:solidFill>
                  <a:srgbClr val="002060"/>
                </a:solidFill>
              </a:rPr>
              <a:t> школьным маршрутам для </a:t>
            </a:r>
          </a:p>
          <a:p>
            <a:r>
              <a:rPr lang="ru-RU" sz="3200" b="1" dirty="0" smtClean="0">
                <a:solidFill>
                  <a:srgbClr val="990000"/>
                </a:solidFill>
              </a:rPr>
              <a:t>442 </a:t>
            </a:r>
            <a:r>
              <a:rPr lang="ru-RU" sz="3200" b="1" dirty="0" smtClean="0">
                <a:solidFill>
                  <a:srgbClr val="002060"/>
                </a:solidFill>
              </a:rPr>
              <a:t>обучающихся сельской местности</a:t>
            </a:r>
          </a:p>
          <a:p>
            <a:endParaRPr lang="ru-RU" sz="3600" b="1" dirty="0" smtClean="0">
              <a:solidFill>
                <a:srgbClr val="002060"/>
              </a:solidFill>
            </a:endParaRPr>
          </a:p>
          <a:p>
            <a:pPr marL="457200" indent="-457200"/>
            <a:endParaRPr lang="ru-RU" sz="3200" dirty="0"/>
          </a:p>
        </p:txBody>
      </p:sp>
      <p:pic>
        <p:nvPicPr>
          <p:cNvPr id="3074" name="Picture 2" descr="D:\конференция\Конференция 2017\фото  к докладу\лагерь\Рисунок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428868"/>
            <a:ext cx="2387572" cy="16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s and Settings\Администратор\Рабочий стол\фаоны для презентации\rebenok_i_kniga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928670"/>
            <a:ext cx="2428892" cy="1500198"/>
          </a:xfrm>
          <a:prstGeom prst="rect">
            <a:avLst/>
          </a:prstGeom>
          <a:noFill/>
        </p:spPr>
      </p:pic>
      <p:pic>
        <p:nvPicPr>
          <p:cNvPr id="5123" name="Picture 3" descr="C:\Documents and Settings\Администратор\Рабочий стол\фаоны для презентации\i (8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4214818"/>
            <a:ext cx="2346489" cy="1571636"/>
          </a:xfrm>
          <a:prstGeom prst="rect">
            <a:avLst/>
          </a:prstGeom>
          <a:noFill/>
        </p:spPr>
      </p:pic>
      <p:pic>
        <p:nvPicPr>
          <p:cNvPr id="5124" name="Picture 4" descr="C:\Documents and Settings\Администратор\Рабочий стол\фаоны для презентации\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5259948"/>
            <a:ext cx="2816084" cy="1598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43" y="-2467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0"/>
            <a:ext cx="7715272" cy="1144929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6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Доля обучающихся по </a:t>
            </a:r>
            <a:r>
              <a:rPr lang="ru-RU" sz="36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ФГОС общего образования</a:t>
            </a:r>
            <a:r>
              <a:rPr lang="en-US" sz="36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3600" b="1" i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47000180"/>
              </p:ext>
            </p:extLst>
          </p:nvPr>
        </p:nvGraphicFramePr>
        <p:xfrm>
          <a:off x="0" y="1067051"/>
          <a:ext cx="9116954" cy="4393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"/>
          <p:cNvSpPr txBox="1"/>
          <p:nvPr/>
        </p:nvSpPr>
        <p:spPr>
          <a:xfrm>
            <a:off x="4857752" y="2500306"/>
            <a:ext cx="504056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%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7209994" y="3284984"/>
            <a:ext cx="504056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%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2714612" y="2143116"/>
            <a:ext cx="504056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%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131840" y="5430431"/>
            <a:ext cx="5832648" cy="13382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http://briop.ru/images/pict/fg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53" y="5331120"/>
            <a:ext cx="2963971" cy="1487094"/>
          </a:xfrm>
          <a:prstGeom prst="rect">
            <a:avLst/>
          </a:prstGeom>
          <a:noFill/>
          <a:effectLst/>
        </p:spPr>
      </p:pic>
      <p:sp>
        <p:nvSpPr>
          <p:cNvPr id="19" name="TextBox 18"/>
          <p:cNvSpPr txBox="1"/>
          <p:nvPr/>
        </p:nvSpPr>
        <p:spPr>
          <a:xfrm>
            <a:off x="3347863" y="5751501"/>
            <a:ext cx="5769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Общий охват ФГОС –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79%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850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ttp://time56.ru/userfiles/news/large/39722_dostupnaya-sre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626" y="5110152"/>
            <a:ext cx="3085018" cy="1571612"/>
          </a:xfrm>
          <a:prstGeom prst="rect">
            <a:avLst/>
          </a:prstGeom>
          <a:noFill/>
          <a:effectLst>
            <a:softEdge rad="101600"/>
          </a:effectLst>
        </p:spPr>
      </p:pic>
      <p:sp>
        <p:nvSpPr>
          <p:cNvPr id="6" name="TextBox 5"/>
          <p:cNvSpPr txBox="1"/>
          <p:nvPr/>
        </p:nvSpPr>
        <p:spPr>
          <a:xfrm>
            <a:off x="642910" y="0"/>
            <a:ext cx="7783513" cy="1027974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Обучение детей с особыми образовательными потребностями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026" name="Picture 2" descr="D:\конференция\Конференция 2017\фото доступная среда\впсош\IMG_20151216_162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214926"/>
            <a:ext cx="2571768" cy="1643074"/>
          </a:xfrm>
          <a:prstGeom prst="rect">
            <a:avLst/>
          </a:prstGeom>
          <a:noFill/>
          <a:effectLst>
            <a:softEdge rad="50800"/>
          </a:effectLst>
        </p:spPr>
      </p:pic>
      <p:pic>
        <p:nvPicPr>
          <p:cNvPr id="8" name="Рисунок 7" descr="http://barnaul.org/upload/resize_cache/iblock/12f/800_600_1b1f6ff21a6532a29d710fd15cba71df4/sdc102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1500174"/>
            <a:ext cx="328611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28600"/>
          </a:effectLst>
        </p:spPr>
      </p:pic>
      <p:pic>
        <p:nvPicPr>
          <p:cNvPr id="9" name="Рисунок 8" descr="http://shool5-isk.ucoz.ru/_si/1/8745118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286124"/>
            <a:ext cx="328614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65100"/>
          </a:effectLst>
        </p:spPr>
      </p:pic>
      <p:pic>
        <p:nvPicPr>
          <p:cNvPr id="10" name="Рисунок 9" descr="C:\Documents and Settings\Администратор\Рабочий стол\Новая папка\Сенсорная комната (1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5214926"/>
            <a:ext cx="285752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889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1500174"/>
            <a:ext cx="521494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программы «Доступная среда»</a:t>
            </a:r>
          </a:p>
          <a:p>
            <a:pPr algn="ctr"/>
            <a:endParaRPr lang="ru-RU" sz="32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ФГОС для  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детей с ограниченными возможностями здоровья</a:t>
            </a:r>
          </a:p>
          <a:p>
            <a:endParaRPr lang="ru-R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2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0298" y="0"/>
            <a:ext cx="6643702" cy="618631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Экологическое образование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0" name="Picture 1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5500694" y="3857628"/>
            <a:ext cx="2714644" cy="300037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"/>
            <a:ext cx="2500299" cy="149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0" y="1533465"/>
            <a:ext cx="492919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/>
              <a:t> </a:t>
            </a:r>
            <a:r>
              <a:rPr lang="ru-RU" sz="2300" b="1" dirty="0" smtClean="0">
                <a:solidFill>
                  <a:srgbClr val="990000"/>
                </a:solidFill>
              </a:rPr>
              <a:t>100%</a:t>
            </a:r>
            <a:r>
              <a:rPr lang="ru-RU" sz="23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охват обучающихся в мероприятиях, посвященных Году экологии на Дону</a:t>
            </a:r>
          </a:p>
          <a:p>
            <a:pPr>
              <a:buFont typeface="Wingdings" pitchFamily="2" charset="2"/>
              <a:buChar char="ü"/>
            </a:pP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3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256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обучающихся – экологическая акция «Земля наш общий дом»</a:t>
            </a:r>
          </a:p>
          <a:p>
            <a:pPr>
              <a:buFont typeface="Wingdings" pitchFamily="2" charset="2"/>
              <a:buChar char="ü"/>
            </a:pP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Фотоконкурс «Мой край родной»</a:t>
            </a:r>
          </a:p>
          <a:p>
            <a:pPr>
              <a:buFont typeface="Wingdings" pitchFamily="2" charset="2"/>
              <a:buChar char="ü"/>
            </a:pP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Эколого-краеведческая конференция «Тропинками родного края»</a:t>
            </a:r>
          </a:p>
          <a:p>
            <a:pPr>
              <a:buFont typeface="Wingdings" pitchFamily="2" charset="2"/>
              <a:buChar char="ü"/>
            </a:pP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рисунка «2017 – Год экологии»</a:t>
            </a:r>
          </a:p>
          <a:p>
            <a:pPr>
              <a:buFont typeface="Wingdings" pitchFamily="2" charset="2"/>
              <a:buChar char="ü"/>
            </a:pP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декоративно-прикладного творчества «Вторая жизнь ненужных вещей»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17" name="Рисунок 16" descr="C:\Documents and Settings\Администратор\Рабочий стол\МОИ_ДОКУМЕНТЫ\Экология\Земля наш общий Дом\От Фоминичевой Т. Г. фото Акция Живи наш общий дом\фото на память 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785794"/>
            <a:ext cx="414340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706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224" y="0"/>
            <a:ext cx="7358114" cy="560153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Достижения в профилактике ДДТТ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1480"/>
            <a:ext cx="6572264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охват обучающихся профилактической работой по предупреждению ДДТТ</a:t>
            </a:r>
          </a:p>
          <a:p>
            <a:pPr algn="ctr"/>
            <a:r>
              <a:rPr lang="ru-RU" sz="2000" b="1" u="sng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Победители областных конкурсов</a:t>
            </a:r>
          </a:p>
          <a:p>
            <a:pPr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СОШ №1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зональный этап конкурса </a:t>
            </a:r>
          </a:p>
          <a:p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честь 85-летия образования службы пропаганды БДД</a:t>
            </a:r>
          </a:p>
          <a:p>
            <a:pPr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№5 «Улыбка», МБДОУ №8 «Виноградинка»,  МБДОУ №12 «Сказка» и МБДОУ №14 «Теремок» -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областной конкурс «Путешествие в страну дорожных знаков»</a:t>
            </a:r>
          </a:p>
          <a:p>
            <a:pPr algn="ctr"/>
            <a:r>
              <a:rPr lang="ru-RU" sz="2000" b="1" u="sng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Призеры областных конкурсов</a:t>
            </a: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«</a:t>
            </a:r>
            <a:r>
              <a:rPr lang="ru-RU" sz="19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Ведерниковская</a:t>
            </a:r>
            <a:r>
              <a:rPr lang="ru-RU" sz="19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ООШ»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</a:p>
          <a:p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областной конкурс БДД</a:t>
            </a:r>
          </a:p>
          <a:p>
            <a:pPr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№4 «Золотой ключик», дошкольная группа «</a:t>
            </a:r>
            <a:r>
              <a:rPr lang="ru-RU" sz="19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Капитошка</a:t>
            </a:r>
            <a:r>
              <a:rPr lang="ru-RU" sz="19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МБОУ «</a:t>
            </a:r>
            <a:r>
              <a:rPr lang="ru-RU" sz="19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Нижнежуравская</a:t>
            </a:r>
            <a:r>
              <a:rPr lang="ru-RU" sz="19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ООШ»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</a:p>
          <a:p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областной конкурс ДОУ «Берегите нас!» </a:t>
            </a:r>
          </a:p>
          <a:p>
            <a:pPr>
              <a:buFont typeface="Wingdings" pitchFamily="2" charset="2"/>
              <a:buChar char="ü"/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9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«</a:t>
            </a:r>
            <a:r>
              <a:rPr lang="ru-RU" sz="19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Гапкинская</a:t>
            </a:r>
            <a:r>
              <a:rPr lang="ru-RU" sz="19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СОШ»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зональный этап конкурса в честь 85-летия образования службы пропаганды БДД</a:t>
            </a:r>
          </a:p>
          <a:p>
            <a:pPr>
              <a:buFont typeface="Wingdings" pitchFamily="2" charset="2"/>
              <a:buChar char="ü"/>
            </a:pPr>
            <a:r>
              <a:rPr lang="ru-RU" sz="19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СОШ №2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областной интернет-конкурс</a:t>
            </a:r>
          </a:p>
          <a:p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контакте с ПДД»</a:t>
            </a:r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8" name="Picture 3" descr="\\My\!!\Жукова Н Л\на пед.конференцию\МБОУ СОШ № 2 ЮИД фото\WP_20170306_11_09_53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928670"/>
            <a:ext cx="3143240" cy="2089248"/>
          </a:xfrm>
          <a:prstGeom prst="rect">
            <a:avLst/>
          </a:prstGeom>
          <a:noFill/>
        </p:spPr>
      </p:pic>
      <p:pic>
        <p:nvPicPr>
          <p:cNvPr id="9" name="Рисунок 8" descr="\\My\!!\Жукова Н Л\на пед.конференцию\МБОУ СОШ № 2 ЮИД фото\DSC073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786058"/>
            <a:ext cx="3357554" cy="235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\\My\!!\Жукова Н Л\на пед.конференцию\МБОУ СОШ № 2 ЮИД фото\file12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5143488"/>
            <a:ext cx="285748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634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0"/>
            <a:ext cx="7215238" cy="560153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Реализация казачьего компонента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7170" name="Picture 2" descr="D:\конференция\казачья смена\IMG_1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4000528" cy="2892209"/>
          </a:xfrm>
          <a:prstGeom prst="rect">
            <a:avLst/>
          </a:prstGeom>
          <a:noFill/>
        </p:spPr>
      </p:pic>
      <p:pic>
        <p:nvPicPr>
          <p:cNvPr id="10" name="Рисунок 9" descr="D:\фото к докладу казаки\20- летие ВКО Всевеликое войско Донское г. Новочеркасск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857232"/>
            <a:ext cx="450059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D:\конференция\Конференция 2017\фото  к докладу\лагерь\лаг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857628"/>
            <a:ext cx="3976673" cy="2786082"/>
          </a:xfrm>
          <a:prstGeom prst="rect">
            <a:avLst/>
          </a:prstGeom>
          <a:noFill/>
        </p:spPr>
      </p:pic>
      <p:pic>
        <p:nvPicPr>
          <p:cNvPr id="4098" name="Picture 2" descr="D:\конференция\Конференция 2017\фото  к докладу\лагерь\Рисунок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857628"/>
            <a:ext cx="4500594" cy="279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Администратор\Рабочий стол\фаоны для презентации\VV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50042" y="1"/>
            <a:ext cx="1393957" cy="1285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84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598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5598" y="0"/>
            <a:ext cx="9144000" cy="1320361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8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мемориальной доски  казакам - жертвам политических репрессий 30-х годов прошлого века в МБОУ «Богоявленская СОШ»</a:t>
            </a:r>
            <a:endParaRPr lang="ru-RU" sz="28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098" name="Picture 2" descr="\\My\!!\Жукова Н Л\БГСОШ ФОТО И СТАТЬЯ\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4286248" y="2214554"/>
            <a:ext cx="4429124" cy="3643338"/>
          </a:xfrm>
          <a:prstGeom prst="rect">
            <a:avLst/>
          </a:prstGeom>
          <a:noFill/>
        </p:spPr>
      </p:pic>
      <p:pic>
        <p:nvPicPr>
          <p:cNvPr id="6" name="Рисунок 5" descr="\\My\!!\Жукова Н Л\БГСОШ ФОТО И СТАТЬЯ\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71942"/>
            <a:ext cx="3429024" cy="245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\\My\!!\Жукова Н Л\БГСОШ ФОТО И СТАТЬЯ\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500174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07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https://pp.userapi.com/c604623/v604623145/4dc27/l0MtvvD-dRQ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500042"/>
            <a:ext cx="4572032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E:\исходящие\фото к отчету за август\DSC06007 (1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786190"/>
            <a:ext cx="4500594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docviewer.yandex.ru/view/0/htmlimage?id=50bo-hg08ijpoezz2yep4mvd20460lb2nsmmigr5bbnxqjqjh4r9hdb6dnfn6g7e49fvy64c4qsyfz5obee2btjdkzmdfr5ebp08t8dg&amp;name=image-kFxdEwkwxs7oqInKai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71934" cy="92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85710" y="1624554"/>
            <a:ext cx="3714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990000"/>
                </a:solidFill>
              </a:rPr>
              <a:t>915</a:t>
            </a:r>
            <a:r>
              <a:rPr lang="ru-RU" sz="3200" b="1" dirty="0" smtClean="0"/>
              <a:t> участников ГТО, из них:</a:t>
            </a:r>
          </a:p>
          <a:p>
            <a:pPr>
              <a:buFont typeface="Wingdings" pitchFamily="2" charset="2"/>
              <a:buChar char="ü"/>
            </a:pPr>
            <a:r>
              <a:rPr lang="ru-RU" sz="3200" b="1" dirty="0" smtClean="0"/>
              <a:t>Золото - </a:t>
            </a:r>
            <a:r>
              <a:rPr lang="ru-RU" sz="3200" b="1" dirty="0" smtClean="0">
                <a:solidFill>
                  <a:srgbClr val="990000"/>
                </a:solidFill>
              </a:rPr>
              <a:t>32</a:t>
            </a:r>
            <a:r>
              <a:rPr lang="ru-RU" sz="3200" b="1" dirty="0" smtClean="0"/>
              <a:t>   </a:t>
            </a:r>
          </a:p>
          <a:p>
            <a:pPr>
              <a:buFont typeface="Wingdings" pitchFamily="2" charset="2"/>
              <a:buChar char="ü"/>
            </a:pPr>
            <a:r>
              <a:rPr lang="ru-RU" sz="3200" b="1" dirty="0" smtClean="0"/>
              <a:t>Серебро – </a:t>
            </a:r>
            <a:r>
              <a:rPr lang="ru-RU" sz="3200" b="1" dirty="0" smtClean="0">
                <a:solidFill>
                  <a:srgbClr val="990000"/>
                </a:solidFill>
              </a:rPr>
              <a:t>14 </a:t>
            </a:r>
          </a:p>
          <a:p>
            <a:pPr>
              <a:buFont typeface="Wingdings" pitchFamily="2" charset="2"/>
              <a:buChar char="ü"/>
            </a:pPr>
            <a:r>
              <a:rPr lang="ru-RU" sz="3200" b="1" dirty="0" smtClean="0"/>
              <a:t>Бронза - </a:t>
            </a:r>
            <a:r>
              <a:rPr lang="ru-RU" sz="3200" b="1" dirty="0" smtClean="0">
                <a:solidFill>
                  <a:srgbClr val="990000"/>
                </a:solidFill>
              </a:rPr>
              <a:t>6</a:t>
            </a:r>
            <a:endParaRPr lang="ru-RU" sz="3200" b="1" dirty="0">
              <a:solidFill>
                <a:srgbClr val="99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500570"/>
            <a:ext cx="3929090" cy="216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2643182"/>
            <a:ext cx="71438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3286124"/>
            <a:ext cx="714380" cy="66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3929066"/>
            <a:ext cx="714380" cy="61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939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" y="-9468"/>
            <a:ext cx="9144000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51520" y="1202102"/>
            <a:ext cx="2520280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83726" y="1202102"/>
            <a:ext cx="2520280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16540" y="1202102"/>
            <a:ext cx="2520280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915816" y="1700808"/>
            <a:ext cx="288032" cy="36004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6038573" y="1673188"/>
            <a:ext cx="288032" cy="36004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376154"/>
            <a:ext cx="237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/>
              <a:t>Достижения учащихся</a:t>
            </a:r>
            <a:endParaRPr lang="ru-RU" sz="25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02723" y="1376154"/>
            <a:ext cx="237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/>
              <a:t>Достижения педагогов</a:t>
            </a:r>
            <a:endParaRPr lang="ru-RU" sz="2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88920" y="1262930"/>
            <a:ext cx="270989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/>
              <a:t>Качество образовательного процесса</a:t>
            </a:r>
            <a:endParaRPr lang="ru-RU" sz="2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500306"/>
            <a:ext cx="56521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/>
              <a:t>Исследование качества </a:t>
            </a:r>
          </a:p>
          <a:p>
            <a:r>
              <a:rPr lang="ru-RU" sz="2400" b="1" u="sng" dirty="0" smtClean="0"/>
              <a:t>образования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/>
              <a:t>инструмент диагностики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и</a:t>
            </a:r>
            <a:r>
              <a:rPr lang="ru-RU" sz="2400" b="1" dirty="0" smtClean="0"/>
              <a:t>нструмент объективности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и</a:t>
            </a:r>
            <a:r>
              <a:rPr lang="ru-RU" sz="2400" b="1" dirty="0" smtClean="0"/>
              <a:t>нструмент прогнозирования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624135" y="2711439"/>
            <a:ext cx="48850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</a:t>
            </a:r>
            <a:r>
              <a:rPr lang="ru-RU" sz="2400" b="1" u="sng" dirty="0" smtClean="0"/>
              <a:t>Условия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е</a:t>
            </a:r>
            <a:r>
              <a:rPr lang="ru-RU" sz="2400" b="1" dirty="0" smtClean="0"/>
              <a:t>диное время проведения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е</a:t>
            </a:r>
            <a:r>
              <a:rPr lang="ru-RU" sz="2400" b="1" dirty="0" smtClean="0"/>
              <a:t>диные задания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е</a:t>
            </a:r>
            <a:r>
              <a:rPr lang="ru-RU" sz="2400" b="1" dirty="0" smtClean="0"/>
              <a:t>диные критерии оценивания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6346" y="4395426"/>
            <a:ext cx="8891307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92204" y="450430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Оценочные процедуры</a:t>
            </a:r>
            <a:endParaRPr lang="ru-RU" sz="36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643306" y="5500702"/>
            <a:ext cx="1500198" cy="1008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ВПР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00232" y="5429264"/>
            <a:ext cx="1357322" cy="1044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ОГЭ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7158" y="5429264"/>
            <a:ext cx="1285884" cy="1008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ЕГЭ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429256" y="5500702"/>
            <a:ext cx="1516351" cy="10198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dirty="0" smtClean="0">
                <a:solidFill>
                  <a:schemeClr val="tx1"/>
                </a:solidFill>
              </a:rPr>
              <a:t>РИКО</a:t>
            </a:r>
            <a:endParaRPr lang="ru-RU" sz="3400" b="1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143768" y="5500702"/>
            <a:ext cx="1516351" cy="1008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НИКО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5786" y="0"/>
            <a:ext cx="7783513" cy="1144929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Система оценки качества образования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" y="-9468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Скругленный прямоугольник 7"/>
          <p:cNvSpPr/>
          <p:nvPr/>
        </p:nvSpPr>
        <p:spPr>
          <a:xfrm>
            <a:off x="251520" y="1340768"/>
            <a:ext cx="2808312" cy="153169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Родители и школьники</a:t>
            </a:r>
            <a:endParaRPr lang="ru-RU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2671" y="3212975"/>
            <a:ext cx="2837161" cy="144779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/>
              <a:t>Образовательная организация</a:t>
            </a:r>
            <a:endParaRPr lang="ru-RU" sz="25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5072608"/>
            <a:ext cx="2808312" cy="13933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b="1" dirty="0" smtClean="0"/>
              <a:t>Муниципалитет</a:t>
            </a:r>
            <a:endParaRPr lang="ru-RU" sz="2700" b="1" dirty="0"/>
          </a:p>
        </p:txBody>
      </p:sp>
      <p:sp>
        <p:nvSpPr>
          <p:cNvPr id="14" name="Прямоугольник с одним вырезанным углом 13"/>
          <p:cNvSpPr/>
          <p:nvPr/>
        </p:nvSpPr>
        <p:spPr>
          <a:xfrm>
            <a:off x="3203848" y="4988024"/>
            <a:ext cx="5760640" cy="1562472"/>
          </a:xfrm>
          <a:prstGeom prst="snip1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tx1"/>
                </a:solidFill>
              </a:rPr>
              <a:t>информация о результатах в разрезе ОО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tx1"/>
                </a:solidFill>
              </a:rPr>
              <a:t>ОО особого внимания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tx1"/>
                </a:solidFill>
              </a:rPr>
              <a:t>анализ динамики результатов ВПР</a:t>
            </a:r>
            <a:r>
              <a:rPr lang="en-US" sz="2200" b="1" dirty="0" smtClean="0">
                <a:solidFill>
                  <a:schemeClr val="tx1"/>
                </a:solidFill>
              </a:rPr>
              <a:t>,</a:t>
            </a:r>
            <a:r>
              <a:rPr lang="ru-RU" sz="2200" b="1" dirty="0" smtClean="0">
                <a:solidFill>
                  <a:schemeClr val="tx1"/>
                </a:solidFill>
              </a:rPr>
              <a:t> ОГЭ и ЕГЭ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с одним вырезанным углом 14"/>
          <p:cNvSpPr/>
          <p:nvPr/>
        </p:nvSpPr>
        <p:spPr>
          <a:xfrm>
            <a:off x="3203848" y="3098301"/>
            <a:ext cx="5760640" cy="1562472"/>
          </a:xfrm>
          <a:prstGeom prst="snip1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/>
                </a:solidFill>
              </a:rPr>
              <a:t>и</a:t>
            </a:r>
            <a:r>
              <a:rPr lang="ru-RU" sz="2400" b="1" dirty="0" smtClean="0">
                <a:solidFill>
                  <a:schemeClr val="tx1"/>
                </a:solidFill>
              </a:rPr>
              <a:t>нструмент самодиагностики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/>
                </a:solidFill>
              </a:rPr>
              <a:t>о</a:t>
            </a:r>
            <a:r>
              <a:rPr lang="ru-RU" sz="2400" b="1" dirty="0" smtClean="0">
                <a:solidFill>
                  <a:schemeClr val="tx1"/>
                </a:solidFill>
              </a:rPr>
              <a:t>снова методической работы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овышение квалификации учителей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3203848" y="1309988"/>
            <a:ext cx="5760640" cy="1562472"/>
          </a:xfrm>
          <a:prstGeom prst="snip1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/>
                </a:solidFill>
              </a:rPr>
              <a:t>о</a:t>
            </a:r>
            <a:r>
              <a:rPr lang="ru-RU" sz="2400" b="1" dirty="0" smtClean="0">
                <a:solidFill>
                  <a:schemeClr val="tx1"/>
                </a:solidFill>
              </a:rPr>
              <a:t>пределение уровня подготовки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</a:rPr>
              <a:t>выявление проблемных зон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</a:rPr>
              <a:t>планирование индивидуальной образовательной траектории</a:t>
            </a:r>
          </a:p>
          <a:p>
            <a:pPr marL="285750" indent="-285750" algn="ctr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42910" y="0"/>
            <a:ext cx="7783513" cy="1027974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2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Использование результатов всероссийских проверочных работ</a:t>
            </a:r>
            <a:endParaRPr lang="ru-RU" sz="3200" b="1" i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910" y="0"/>
            <a:ext cx="8143932" cy="560153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Летняя оздоровительная кампания 2017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1142984"/>
            <a:ext cx="421484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990000"/>
                </a:solidFill>
              </a:rPr>
              <a:t>10</a:t>
            </a:r>
            <a:r>
              <a:rPr lang="ru-RU" sz="2800" b="1" dirty="0" smtClean="0"/>
              <a:t> лагерей с дневным пребыванием на базе МБОУ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990000"/>
                </a:solidFill>
              </a:rPr>
              <a:t>1050</a:t>
            </a:r>
            <a:r>
              <a:rPr lang="ru-RU" sz="2800" b="1" dirty="0" smtClean="0"/>
              <a:t> чел. –оздоровление на базе МБОУ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990000"/>
                </a:solidFill>
              </a:rPr>
              <a:t>65 </a:t>
            </a:r>
            <a:r>
              <a:rPr lang="ru-RU" sz="2800" b="1" dirty="0" smtClean="0"/>
              <a:t>чел. – оздоровление на базе ЛОЛ в </a:t>
            </a:r>
            <a:r>
              <a:rPr lang="ru-RU" sz="2800" b="1" dirty="0" err="1" smtClean="0"/>
              <a:t>Неклиновском</a:t>
            </a:r>
            <a:r>
              <a:rPr lang="ru-RU" sz="2800" b="1" dirty="0" smtClean="0"/>
              <a:t> районе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990000"/>
                </a:solidFill>
              </a:rPr>
              <a:t>25 </a:t>
            </a:r>
            <a:r>
              <a:rPr lang="ru-RU" sz="2800" b="1" dirty="0" smtClean="0"/>
              <a:t>чел. - оздоровление на базе МБУ ЦВР</a:t>
            </a:r>
          </a:p>
          <a:p>
            <a:endParaRPr lang="ru-RU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6642653"/>
              </p:ext>
            </p:extLst>
          </p:nvPr>
        </p:nvGraphicFramePr>
        <p:xfrm>
          <a:off x="4321983" y="1603734"/>
          <a:ext cx="4857752" cy="521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357950" y="2636912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%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358182" y="2636912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%</a:t>
            </a:r>
            <a:endParaRPr lang="ru-RU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00562" y="588071"/>
            <a:ext cx="4643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оздоровления</a:t>
            </a:r>
            <a:endParaRPr lang="ru-RU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64944441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1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238964"/>
              </p:ext>
            </p:extLst>
          </p:nvPr>
        </p:nvGraphicFramePr>
        <p:xfrm>
          <a:off x="1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5454" y="-9468"/>
            <a:ext cx="8008546" cy="618631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Результаты ЕГЭ - 2017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050" name="Picture 2" descr="D:\конференция\Конференция 2017\Стычновская фото Долговой Аллы\DSCF7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6944" y="2091938"/>
            <a:ext cx="2427709" cy="3425294"/>
          </a:xfrm>
          <a:prstGeom prst="rect">
            <a:avLst/>
          </a:prstGeom>
          <a:noFill/>
          <a:effectLst>
            <a:softEdge rad="139700"/>
          </a:effectLst>
        </p:spPr>
      </p:pic>
      <p:sp>
        <p:nvSpPr>
          <p:cNvPr id="9" name="TextBox 8"/>
          <p:cNvSpPr txBox="1"/>
          <p:nvPr/>
        </p:nvSpPr>
        <p:spPr>
          <a:xfrm>
            <a:off x="5148064" y="5851398"/>
            <a:ext cx="3995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j-lt"/>
                <a:cs typeface="Times New Roman" pitchFamily="18" charset="0"/>
              </a:rPr>
              <a:t>Долгова Алла, обучающаяся МБОУ «</a:t>
            </a:r>
            <a:r>
              <a:rPr lang="ru-RU" sz="2000" b="1" dirty="0" err="1" smtClean="0">
                <a:latin typeface="+mj-lt"/>
                <a:cs typeface="Times New Roman" pitchFamily="18" charset="0"/>
              </a:rPr>
              <a:t>Стычновская</a:t>
            </a:r>
            <a:r>
              <a:rPr lang="ru-RU" sz="2000" b="1" dirty="0" smtClean="0">
                <a:latin typeface="+mj-lt"/>
                <a:cs typeface="Times New Roman" pitchFamily="18" charset="0"/>
              </a:rPr>
              <a:t> СОШ»</a:t>
            </a:r>
            <a:endParaRPr lang="ru-RU" sz="2000" b="1" dirty="0">
              <a:latin typeface="+mj-lt"/>
              <a:cs typeface="Times New Roman" pitchFamily="18" charset="0"/>
            </a:endParaRPr>
          </a:p>
        </p:txBody>
      </p:sp>
      <p:pic>
        <p:nvPicPr>
          <p:cNvPr id="2052" name="Picture 4" descr="C:\Documents and Settings\Администратор\Рабочий стол\фаоны для презентации\ege2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1428728" cy="71435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286380" y="1500174"/>
            <a:ext cx="4111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cs typeface="Times New Roman" pitchFamily="18" charset="0"/>
              </a:rPr>
              <a:t>100 баллов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cs typeface="Times New Roman" pitchFamily="18" charset="0"/>
              </a:rPr>
              <a:t>по литературе:</a:t>
            </a:r>
            <a:endParaRPr lang="ru-RU" sz="2800" b="1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54" y="980728"/>
            <a:ext cx="612218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itchFamily="49" charset="0"/>
              <a:buChar char="o"/>
            </a:pPr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 - участников ЕГЭ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работа – от 81 – 100 баллов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выпускников – медаль «За особые успехи в учении»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выпускников – медаль «За особые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успехи выпускнику Дона»</a:t>
            </a:r>
          </a:p>
          <a:p>
            <a:pPr marL="457200" indent="-457200">
              <a:buFont typeface="Courier New" pitchFamily="49" charset="0"/>
              <a:buChar char="o"/>
            </a:pP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3" name="Picture 5" descr="C:\Documents and Settings\Администратор\Рабочий стол\фаоны для презентации\i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95882" y="785794"/>
            <a:ext cx="1348118" cy="809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659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48690"/>
            <a:ext cx="57150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309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чел. – участников ГИА-9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ППЭ – оборудованы видеонаблюдением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ППЭ – с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off-lain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наблюдением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обязательных предмета – русский язык и   </a:t>
            </a:r>
          </a:p>
          <a:p>
            <a:pPr marL="285750" indent="-285750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математика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предмета по выбору 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1026" name="Picture 2" descr="C:\Documents and Settings\Администратор\Рабочий стол\фаоны для презентации\news_16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928671"/>
            <a:ext cx="3357554" cy="20002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14546" y="-9467"/>
            <a:ext cx="6929454" cy="560153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Организация ГИА - 9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27" name="Picture 3" descr="C:\Documents and Settings\Администратор\Рабочий стол\фаоны для презентации\310510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4976808"/>
            <a:ext cx="3357554" cy="1881192"/>
          </a:xfrm>
          <a:prstGeom prst="rect">
            <a:avLst/>
          </a:prstGeom>
          <a:noFill/>
        </p:spPr>
      </p:pic>
      <p:pic>
        <p:nvPicPr>
          <p:cNvPr id="10" name="Рисунок 9" descr="C:\Documents and Settings\Администратор\Рабочий стол\фаоны для презентации\17062012575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3000372"/>
            <a:ext cx="335755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Администратор\Рабочий стол\фаоны для презентации\GIA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458308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420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47016150"/>
              </p:ext>
            </p:extLst>
          </p:nvPr>
        </p:nvGraphicFramePr>
        <p:xfrm>
          <a:off x="0" y="2285992"/>
          <a:ext cx="3714744" cy="4175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71604" y="264318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%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71802" y="264318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%</a:t>
            </a:r>
            <a:endParaRPr lang="ru-RU" b="1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762097764"/>
              </p:ext>
            </p:extLst>
          </p:nvPr>
        </p:nvGraphicFramePr>
        <p:xfrm>
          <a:off x="3000364" y="2428844"/>
          <a:ext cx="6143636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29124" y="25717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%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57950" y="450057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%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8" y="357187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%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72066" y="321468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%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00892" y="428625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%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572396" y="442913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%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929686" y="450057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%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286776" y="464344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%</a:t>
            </a:r>
            <a:endParaRPr lang="ru-RU" b="1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4714876" y="1214422"/>
            <a:ext cx="4143404" cy="1000132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500034" y="1214422"/>
            <a:ext cx="4143404" cy="1000132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643042" y="1214422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Обязательные предметы</a:t>
            </a:r>
            <a:endParaRPr lang="ru-RU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857884" y="1214422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Предметы по выбору</a:t>
            </a:r>
            <a:endParaRPr lang="ru-RU" sz="2000" b="1" dirty="0"/>
          </a:p>
        </p:txBody>
      </p:sp>
      <p:pic>
        <p:nvPicPr>
          <p:cNvPr id="24" name="Picture 2" descr="C:\Documents and Settings\Администратор\Рабочий стол\фаоны для презентации\GIA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458308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90207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78976643"/>
              </p:ext>
            </p:extLst>
          </p:nvPr>
        </p:nvGraphicFramePr>
        <p:xfrm>
          <a:off x="5072066" y="1428736"/>
          <a:ext cx="4857784" cy="642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71538" y="0"/>
            <a:ext cx="6816975" cy="618631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Педагогические кадры района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708900060"/>
              </p:ext>
            </p:extLst>
          </p:nvPr>
        </p:nvGraphicFramePr>
        <p:xfrm>
          <a:off x="0" y="214290"/>
          <a:ext cx="8501122" cy="421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676310645"/>
              </p:ext>
            </p:extLst>
          </p:nvPr>
        </p:nvGraphicFramePr>
        <p:xfrm>
          <a:off x="0" y="1643050"/>
          <a:ext cx="5214910" cy="577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1"/>
          <p:cNvSpPr txBox="1"/>
          <p:nvPr/>
        </p:nvSpPr>
        <p:spPr>
          <a:xfrm>
            <a:off x="4286248" y="1928802"/>
            <a:ext cx="275170" cy="66484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schemeClr val="tx1"/>
                </a:solidFill>
              </a:rPr>
              <a:t>%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0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C:\Users\Admin\Desktop\Ефимкина О.Я\Ефимкина О.Я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8680" y="1814992"/>
            <a:ext cx="2641472" cy="336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795074"/>
            <a:ext cx="2630092" cy="336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фаоны для презентации\эмблема_профсоюз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41" y="1628800"/>
            <a:ext cx="890786" cy="6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33356" y="5296203"/>
            <a:ext cx="26606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Хрипунова 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Елена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Николаевна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70045" y="5282555"/>
            <a:ext cx="28039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Ефимкина 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Ольга </a:t>
            </a:r>
            <a:r>
              <a:rPr lang="ru-RU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Ярославовна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83298" y="5306018"/>
            <a:ext cx="28729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Голубева 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Людмила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Ивановна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64396" y="0"/>
            <a:ext cx="7215206" cy="646331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Успехи педагогов района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1857364"/>
            <a:ext cx="2570149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Documents and Settings\Администратор\Рабочий стол\фаоны для презентации\i (4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1571612"/>
            <a:ext cx="892958" cy="678649"/>
          </a:xfrm>
          <a:prstGeom prst="rect">
            <a:avLst/>
          </a:prstGeom>
          <a:noFill/>
        </p:spPr>
      </p:pic>
      <p:pic>
        <p:nvPicPr>
          <p:cNvPr id="9" name="Picture 2" descr="C:\Documents and Settings\Администратор\Рабочий стол\фаоны для презентации\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1636683"/>
            <a:ext cx="861746" cy="662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28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1000108"/>
            <a:ext cx="47149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Президентские состязания</a:t>
            </a:r>
          </a:p>
          <a:p>
            <a:r>
              <a:rPr lang="ru-RU" dirty="0" smtClean="0"/>
              <a:t>Казачок Мир лошади</a:t>
            </a:r>
          </a:p>
          <a:p>
            <a:r>
              <a:rPr lang="ru-RU" dirty="0" smtClean="0"/>
              <a:t>Лучики солнца</a:t>
            </a:r>
          </a:p>
          <a:p>
            <a:r>
              <a:rPr lang="ru-RU" dirty="0" smtClean="0"/>
              <a:t>Михайлов – самоуправление Москва</a:t>
            </a:r>
          </a:p>
          <a:p>
            <a:endParaRPr lang="ru-RU" dirty="0"/>
          </a:p>
        </p:txBody>
      </p:sp>
      <p:pic>
        <p:nvPicPr>
          <p:cNvPr id="3074" name="Picture 2" descr="D:\конференция\мир лошади команда казачок\IMG_20170520_094701_BURST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71480"/>
            <a:ext cx="4357718" cy="292895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4348" y="0"/>
            <a:ext cx="7715272" cy="501676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Награды и успехи обучающихся района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" name="Picture 2" descr="D:\конференция\орленок, президентские\МБОУ СОШ 2, область Президентские состязания 2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1876"/>
            <a:ext cx="4357718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71481"/>
            <a:ext cx="435771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D:\конференция\Конференция 2017\МИХАЙЛОВСКАЯ ФОТО\image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571876"/>
            <a:ext cx="4357718" cy="304514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85786" y="2928934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«</a:t>
            </a:r>
            <a:r>
              <a:rPr lang="ru-RU" sz="2800" b="1" i="1" dirty="0" smtClean="0">
                <a:solidFill>
                  <a:srgbClr val="FFFF00"/>
                </a:solidFill>
              </a:rPr>
              <a:t>Лучики солнца»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4942" y="2928934"/>
            <a:ext cx="3571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</a:rPr>
              <a:t>«</a:t>
            </a:r>
            <a:r>
              <a:rPr lang="ru-RU" sz="2800" b="1" i="1" dirty="0" err="1" smtClean="0">
                <a:solidFill>
                  <a:srgbClr val="FFFF00"/>
                </a:solidFill>
              </a:rPr>
              <a:t>Каяльские</a:t>
            </a:r>
            <a:r>
              <a:rPr lang="ru-RU" sz="2800" b="1" i="1" dirty="0" smtClean="0">
                <a:solidFill>
                  <a:srgbClr val="FFFF00"/>
                </a:solidFill>
              </a:rPr>
              <a:t> чтения»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0530" y="6143644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«Президентские состязания»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720" y="6072206"/>
            <a:ext cx="5715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</a:rPr>
              <a:t>МБОУ «Михайловская ООШ»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C:\Documents and Settings\Администратор\Рабочий стол\фаоны для презентации\i (5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1500165" cy="92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D:\конференция\Конференция 2017\фото  к докладу\МБОУ СОШ 2 ФОТО\Аликулова Маргарита (11А МБОУ СОШ №2), призер регионального этапа Всероссийской олимпиады по русскому язык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571744"/>
            <a:ext cx="2357454" cy="36433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28728" y="-9468"/>
            <a:ext cx="7715272" cy="911019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Призеры  регионального этапа </a:t>
            </a:r>
          </a:p>
          <a:p>
            <a:pPr algn="ctr">
              <a:lnSpc>
                <a:spcPct val="95000"/>
              </a:lnSpc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Всероссийской олимпиады школьников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9" name="Рисунок 8" descr="D:\конференция\Конференция 2017\фото  к докладу\МБОУ СОШ 2 ФОТО\Нелидин Аркадий (11В МБОУ СОШ №2). призер регионального этапа Всероссийской олимпиады школьников по литературе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571744"/>
            <a:ext cx="228601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конференция\Конференция 2017\фото  к докладу\МБОУ СОШ 2 ФОТО\Юкин Денис (11б МБОУ СОШ №2), призер регионального этапа Всероссийской олимпиады школьников по физической культуре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2571744"/>
            <a:ext cx="242889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1472" y="1242375"/>
            <a:ext cx="2677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C00000"/>
                </a:solidFill>
              </a:rPr>
              <a:t>Аликулова</a:t>
            </a:r>
            <a:r>
              <a:rPr lang="ru-RU" b="1" i="1" dirty="0" smtClean="0">
                <a:solidFill>
                  <a:srgbClr val="C00000"/>
                </a:solidFill>
              </a:rPr>
              <a:t> Маргарита</a:t>
            </a:r>
            <a:r>
              <a:rPr lang="ru-RU" sz="2000" b="1" i="1" dirty="0" smtClean="0">
                <a:solidFill>
                  <a:srgbClr val="C00000"/>
                </a:solidFill>
              </a:rPr>
              <a:t>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обучающаяся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МБОУ СОШ №2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6116" y="1214422"/>
            <a:ext cx="2500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C00000"/>
                </a:solidFill>
              </a:rPr>
              <a:t>Нелидин</a:t>
            </a:r>
            <a:r>
              <a:rPr lang="ru-RU" sz="2000" b="1" i="1" dirty="0" smtClean="0">
                <a:solidFill>
                  <a:srgbClr val="C00000"/>
                </a:solidFill>
              </a:rPr>
              <a:t> Аркадий,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обучающийся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МБОУ СОШ №2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47752" y="1214422"/>
            <a:ext cx="2500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C00000"/>
                </a:solidFill>
              </a:rPr>
              <a:t>Юкин</a:t>
            </a:r>
            <a:r>
              <a:rPr lang="ru-RU" sz="2000" b="1" i="1" dirty="0" smtClean="0">
                <a:solidFill>
                  <a:srgbClr val="C00000"/>
                </a:solidFill>
              </a:rPr>
              <a:t> Денис,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обучающийся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МБОУ СОШ №2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472" y="630932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990000"/>
                </a:solidFill>
              </a:rPr>
              <a:t>Русский язык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8992" y="630932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990000"/>
                </a:solidFill>
              </a:rPr>
              <a:t>Литература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6512" y="6309320"/>
            <a:ext cx="246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990000"/>
                </a:solidFill>
              </a:rPr>
              <a:t>Физическая культура</a:t>
            </a:r>
            <a:endParaRPr lang="ru-RU" b="1" i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63"/>
            <a:ext cx="9144000" cy="6858000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45139978"/>
              </p:ext>
            </p:extLst>
          </p:nvPr>
        </p:nvGraphicFramePr>
        <p:xfrm>
          <a:off x="-397268" y="1700808"/>
          <a:ext cx="542928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82357060"/>
              </p:ext>
            </p:extLst>
          </p:nvPr>
        </p:nvGraphicFramePr>
        <p:xfrm>
          <a:off x="3714744" y="1493680"/>
          <a:ext cx="5715040" cy="5364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0034" y="954024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u="sng" dirty="0" smtClean="0"/>
              <a:t>2016 год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7711" y="953401"/>
            <a:ext cx="364333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u="sng" dirty="0" smtClean="0"/>
              <a:t>2017 год</a:t>
            </a:r>
          </a:p>
          <a:p>
            <a:pPr algn="ctr"/>
            <a:endParaRPr lang="ru-RU" sz="28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00760" y="4394037"/>
            <a:ext cx="3143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264 млн 700 тыс. руб.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00496" y="2285992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152 млн 241 </a:t>
            </a:r>
            <a:r>
              <a:rPr lang="ru-RU" sz="2000" b="1" dirty="0" err="1" smtClean="0"/>
              <a:t>тыс.руб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357430"/>
            <a:ext cx="3214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142 млн 855 </a:t>
            </a:r>
            <a:r>
              <a:rPr lang="ru-RU" sz="2000" b="1" dirty="0" err="1" smtClean="0"/>
              <a:t>тыс.руб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cxnSp>
        <p:nvCxnSpPr>
          <p:cNvPr id="22" name="Соединительная линия уступом 21"/>
          <p:cNvCxnSpPr/>
          <p:nvPr/>
        </p:nvCxnSpPr>
        <p:spPr>
          <a:xfrm>
            <a:off x="642910" y="3071810"/>
            <a:ext cx="500066" cy="35719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8596" y="0"/>
            <a:ext cx="8215338" cy="646331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Бюджет по отрасли «Образование»</a:t>
            </a: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 rot="16200000" flipH="1">
            <a:off x="5286380" y="3000372"/>
            <a:ext cx="571504" cy="42862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55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0"/>
            <a:ext cx="6472408" cy="911019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Профессиональная ориентация молодежи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051" name="Picture 3" descr="C:\Documents and Settings\Администратор\Рабочий стол\МОИ_ДОКУМЕНТЫ\Профориентация\фото\фото сделай свой выбор 2013\IMG_13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571744"/>
            <a:ext cx="2428892" cy="1660933"/>
          </a:xfrm>
          <a:prstGeom prst="rect">
            <a:avLst/>
          </a:prstGeom>
          <a:noFill/>
        </p:spPr>
      </p:pic>
      <p:pic>
        <p:nvPicPr>
          <p:cNvPr id="2052" name="Picture 4" descr="C:\Documents and Settings\Администратор\Рабочий стол\фаоны для презентации\i (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96" y="4214818"/>
            <a:ext cx="1571604" cy="2405065"/>
          </a:xfrm>
          <a:prstGeom prst="rect">
            <a:avLst/>
          </a:prstGeom>
          <a:noFill/>
        </p:spPr>
      </p:pic>
      <p:pic>
        <p:nvPicPr>
          <p:cNvPr id="11" name="Рисунок 10" descr="C:\Documents and Settings\Администратор\Рабочий стол\МОИ_ДОКУМЕНТЫ\Профориентация\Профориентационная декада\Профориентационная декада 16.11-25.11\Фото Крюкова\фото 1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1142984"/>
            <a:ext cx="242889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Администратор\Рабочий стол\МОИ_ДОКУМЕНТЫ\Профориентация\Областной_день_профориентации_молодежи__Сделай_свой_выбор__\сделай свой выбор\IMG_20170316_1013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1142984"/>
            <a:ext cx="257173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85720" y="1428736"/>
            <a:ext cx="385765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459 чел.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экскурсии на предприятия района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 чел. 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профориентации «Сделай свой выбор»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451 чел.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Урок занятости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210 чел. –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декада профориентации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14" name="Рисунок 13" descr="C:\Documents and Settings\Администратор\Рабочий стол\МОИ_ДОКУМЕНТЫ\Профориентация\Областной_день_профориентации_молодежи__Сделай_свой_выбор__\сделай свой выбор\фотограф 30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4214818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401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28" y="0"/>
            <a:ext cx="6286512" cy="560153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Десятилетие детства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074" name="Picture 2" descr="C:\Documents and Settings\Администратор\Рабочий стол\фаоны для презентации\1496048324_u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6408" y="642918"/>
            <a:ext cx="5474748" cy="600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1071546"/>
            <a:ext cx="33575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0000"/>
                </a:solidFill>
              </a:rPr>
              <a:t>УКАЗ Президента Российской Федерации от </a:t>
            </a:r>
          </a:p>
          <a:p>
            <a:pPr algn="ctr"/>
            <a:r>
              <a:rPr lang="ru-RU" sz="3200" b="1" dirty="0" smtClean="0">
                <a:solidFill>
                  <a:srgbClr val="990000"/>
                </a:solidFill>
              </a:rPr>
              <a:t>29 мая 2017 года </a:t>
            </a:r>
          </a:p>
          <a:p>
            <a:pPr algn="ctr"/>
            <a:r>
              <a:rPr lang="ru-RU" sz="3200" b="1" dirty="0" smtClean="0">
                <a:solidFill>
                  <a:srgbClr val="990000"/>
                </a:solidFill>
              </a:rPr>
              <a:t>№ 240 </a:t>
            </a:r>
          </a:p>
          <a:p>
            <a:pPr algn="ctr"/>
            <a:r>
              <a:rPr lang="ru-RU" sz="3200" b="1" dirty="0" smtClean="0">
                <a:solidFill>
                  <a:srgbClr val="990000"/>
                </a:solidFill>
              </a:rPr>
              <a:t>Об объявлении в Российской Федерации Десятилетия детства</a:t>
            </a:r>
            <a:endParaRPr lang="ru-RU" sz="3200" b="1" dirty="0">
              <a:solidFill>
                <a:srgbClr val="990000"/>
              </a:solidFill>
            </a:endParaRPr>
          </a:p>
        </p:txBody>
      </p:sp>
      <p:pic>
        <p:nvPicPr>
          <p:cNvPr id="11" name="Рисунок 10" descr="C:\Documents and Settings\Администратор\Рабочий стол\фаоны для презентации\quil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500702"/>
            <a:ext cx="1182348" cy="104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168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366" y="0"/>
            <a:ext cx="916873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6858000"/>
          </a:xfrm>
          <a:prstGeom prst="rect">
            <a:avLst/>
          </a:prstGeom>
        </p:spPr>
      </p:pic>
      <p:pic>
        <p:nvPicPr>
          <p:cNvPr id="5" name="Рисунок 4" descr="D:\конференция\окна сош 2\WP_20170816_12_43_30_Rich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642918"/>
            <a:ext cx="3643338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конференция\Конференция 2017\IMG_64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785794"/>
            <a:ext cx="3857652" cy="250033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571472" y="0"/>
            <a:ext cx="8143932" cy="560153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Подготовка к новому учебному году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8194" name="Picture 2" descr="D:\конференция\Конференция 2017\ВИНОГРАДИНКА для Н.Л\ВИНОГРАДИНКА для Н.Л. Жуковой по благоустройству территории\ВИНОГРАДИНКА фото для конкурса\наш участ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71876"/>
            <a:ext cx="3733792" cy="2800344"/>
          </a:xfrm>
          <a:prstGeom prst="rect">
            <a:avLst/>
          </a:prstGeom>
          <a:noFill/>
        </p:spPr>
      </p:pic>
      <p:pic>
        <p:nvPicPr>
          <p:cNvPr id="2050" name="Picture 2" descr="D:\фото\DSCN14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79484"/>
            <a:ext cx="3926810" cy="273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2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Капитальный ремонт спортзала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МБОУ «Верхнепотаповская СОШ»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D:\конференция\Конференция 2017\фото спортзал\IMG_20170815_11445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4158" y="4214818"/>
            <a:ext cx="6378202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Documents and Settings\Администратор\Рабочий стол\фаоны для презентации\ringbox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34937"/>
            <a:ext cx="1434158" cy="1223063"/>
          </a:xfrm>
          <a:prstGeom prst="rect">
            <a:avLst/>
          </a:prstGeom>
          <a:noFill/>
        </p:spPr>
      </p:pic>
      <p:pic>
        <p:nvPicPr>
          <p:cNvPr id="1026" name="Picture 2" descr="C:\Documents and Settings\рррррррр\Рабочий стол\IMG_58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15566"/>
            <a:ext cx="3816424" cy="363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рррррррр\Рабочий стол\IMG_58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15566"/>
            <a:ext cx="4032449" cy="363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92" y="5552682"/>
            <a:ext cx="1329055" cy="1329055"/>
          </a:xfrm>
          <a:prstGeom prst="rect">
            <a:avLst/>
          </a:prstGeom>
          <a:noFill/>
        </p:spPr>
      </p:pic>
      <p:pic>
        <p:nvPicPr>
          <p:cNvPr id="4099" name="Picture 3" descr="C:\Documents and Settings\Администратор\Рабочий стол\фаоны для презентации\597717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89332" y="3435270"/>
            <a:ext cx="1519974" cy="1416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20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428868"/>
            <a:ext cx="52509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МБОУ СОШ №2</a:t>
            </a:r>
          </a:p>
          <a:p>
            <a:pPr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МБОУ «Николаевская  </a:t>
            </a:r>
          </a:p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СОШ»</a:t>
            </a:r>
          </a:p>
          <a:p>
            <a:pPr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МБОУ «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Верхнепотаповская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СОШ»</a:t>
            </a:r>
          </a:p>
          <a:p>
            <a:pPr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«Богоявленская СОШ»</a:t>
            </a:r>
          </a:p>
          <a:p>
            <a:pPr algn="ctr"/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  <a:p>
            <a:pPr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СОШ №1</a:t>
            </a:r>
          </a:p>
          <a:p>
            <a:pPr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МБОУ «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Гапкинская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СОШ»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D:\конференция\армис\АРМИС Зимцова 2017, апрель (4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4000504"/>
            <a:ext cx="3643338" cy="27146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аппаратно-программного комплекса доврачебной диагностики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Армис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Documents and Settings\Администратор\Рабочий стол\фаоны для презентации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285860"/>
            <a:ext cx="3627877" cy="25241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1071546"/>
            <a:ext cx="5214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990000"/>
                </a:solidFill>
                <a:latin typeface="+mj-lt"/>
              </a:rPr>
              <a:t>86%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обучающихся - охват доврачебной диагностикой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389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142976" y="0"/>
            <a:ext cx="6643735" cy="12858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1" u="sng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 descr="C:\Documents and Settings\Администратор\Рабочий стол\МОИ_ДОКУМЕНТЫ\Конференция 2015\Верхнепотаповская фото\IMG_9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286256"/>
            <a:ext cx="2413393" cy="1609714"/>
          </a:xfrm>
          <a:prstGeom prst="rect">
            <a:avLst/>
          </a:prstGeom>
          <a:noFill/>
          <a:effectLst>
            <a:softEdge rad="139700"/>
          </a:effectLst>
        </p:spPr>
      </p:pic>
      <p:pic>
        <p:nvPicPr>
          <p:cNvPr id="3076" name="Picture 4" descr="C:\Documents and Settings\Администратор\Рабочий стол\фаоны для презентации\DC_7fOEXcAEGEX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4857760"/>
            <a:ext cx="2857487" cy="1714492"/>
          </a:xfrm>
          <a:prstGeom prst="rect">
            <a:avLst/>
          </a:prstGeom>
          <a:noFill/>
          <a:effectLst>
            <a:softEdge rad="101600"/>
          </a:effectLst>
        </p:spPr>
      </p:pic>
      <p:pic>
        <p:nvPicPr>
          <p:cNvPr id="3077" name="Picture 5" descr="C:\Documents and Settings\Администратор\Рабочий стол\МОИ_ДОКУМЕНТЫ\Конференция 2016\фото дюсш 2\DT_NwpRR4k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5286388"/>
            <a:ext cx="2428859" cy="1571612"/>
          </a:xfrm>
          <a:prstGeom prst="rect">
            <a:avLst/>
          </a:prstGeom>
          <a:noFill/>
          <a:effectLst>
            <a:softEdge rad="1651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4451774"/>
            <a:ext cx="4464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Охват обучающихся -более 4,5 тыс. человек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28992" y="1428736"/>
            <a:ext cx="2714644" cy="12144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190500" dir="2700000" algn="ctr">
              <a:schemeClr val="bg1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  <a:t>14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  <a:cs typeface="Arial" pitchFamily="34" charset="0"/>
              </a:rPr>
              <a:t>детских садов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428992" y="2786058"/>
            <a:ext cx="2714644" cy="12144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190500" dir="2700000" algn="ctr">
              <a:schemeClr val="bg1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  <a:t>3</a:t>
            </a:r>
            <a:r>
              <a:rPr lang="ru-RU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организации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  <a:cs typeface="Arial" pitchFamily="34" charset="0"/>
              </a:rPr>
              <a:t>дополнительного образования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7158" y="1428736"/>
            <a:ext cx="2714644" cy="12144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190500" dir="2700000" algn="ctr">
              <a:schemeClr val="bg1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  <a:t>10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  <a:cs typeface="Arial" pitchFamily="34" charset="0"/>
              </a:rPr>
              <a:t>основных и средних школ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7158" y="2786058"/>
            <a:ext cx="2714644" cy="12144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190500" dir="2700000" algn="ctr">
              <a:schemeClr val="bg1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cs typeface="Arial" pitchFamily="34" charset="0"/>
              </a:rPr>
              <a:t>1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  <a:cs typeface="Arial" pitchFamily="34" charset="0"/>
              </a:rPr>
              <a:t>вечерняя школа</a:t>
            </a:r>
          </a:p>
        </p:txBody>
      </p:sp>
      <p:pic>
        <p:nvPicPr>
          <p:cNvPr id="18" name="Picture 2" descr="http://www.bankgorodov.ru/public/photos/coa/1330_b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071538" cy="120033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071538" y="1"/>
            <a:ext cx="8072461" cy="1200329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Образовательный</a:t>
            </a:r>
            <a:b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комплекс района:</a:t>
            </a:r>
          </a:p>
        </p:txBody>
      </p:sp>
      <p:pic>
        <p:nvPicPr>
          <p:cNvPr id="6146" name="Picture 2" descr="C:\Documents and Settings\Администратор\Рабочий стол\фаоны для презентации\inx675x45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1285860"/>
            <a:ext cx="2514596" cy="1485896"/>
          </a:xfrm>
          <a:prstGeom prst="rect">
            <a:avLst/>
          </a:prstGeom>
          <a:noFill/>
        </p:spPr>
      </p:pic>
      <p:pic>
        <p:nvPicPr>
          <p:cNvPr id="6147" name="Picture 3" descr="D:\конференция\казачество\DSCN05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2857496"/>
            <a:ext cx="2474496" cy="153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36" y="0"/>
            <a:ext cx="9144000" cy="6858000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06390866"/>
              </p:ext>
            </p:extLst>
          </p:nvPr>
        </p:nvGraphicFramePr>
        <p:xfrm>
          <a:off x="4000496" y="1785926"/>
          <a:ext cx="5143504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071934" y="5786454"/>
            <a:ext cx="142876" cy="14287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286248" y="5643578"/>
            <a:ext cx="4857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Очередность в возрасте от 3-7 лет, чел.</a:t>
            </a:r>
            <a:endParaRPr lang="ru-RU" sz="2000" b="1" dirty="0"/>
          </a:p>
        </p:txBody>
      </p:sp>
      <p:pic>
        <p:nvPicPr>
          <p:cNvPr id="12" name="Рисунок 11" descr="\\Sekretar\!!\Жукова Н Л\01\0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928670"/>
            <a:ext cx="385765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4300"/>
          </a:effectLst>
        </p:spPr>
      </p:pic>
      <p:pic>
        <p:nvPicPr>
          <p:cNvPr id="16" name="Рисунок 15" descr="C:\Documents and Settings\Администратор\Рабочий стол\МОИ_ДОКУМЕНТЫ\Конференция 2016\01\0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71942"/>
            <a:ext cx="371477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  <p:sp>
        <p:nvSpPr>
          <p:cNvPr id="18" name="TextBox 17"/>
          <p:cNvSpPr txBox="1"/>
          <p:nvPr/>
        </p:nvSpPr>
        <p:spPr>
          <a:xfrm>
            <a:off x="3786182" y="928670"/>
            <a:ext cx="53578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100 %</a:t>
            </a:r>
            <a:r>
              <a:rPr lang="ru-RU" sz="2400" b="1" dirty="0" smtClean="0">
                <a:solidFill>
                  <a:srgbClr val="002060"/>
                </a:solidFill>
              </a:rPr>
              <a:t> доступность дошкольного образования от </a:t>
            </a:r>
            <a:r>
              <a:rPr lang="ru-RU" sz="2400" b="1" dirty="0" smtClean="0">
                <a:solidFill>
                  <a:srgbClr val="C00000"/>
                </a:solidFill>
              </a:rPr>
              <a:t>3 до 7 </a:t>
            </a:r>
            <a:r>
              <a:rPr lang="ru-RU" sz="2400" b="1" dirty="0" smtClean="0">
                <a:solidFill>
                  <a:srgbClr val="002060"/>
                </a:solidFill>
              </a:rPr>
              <a:t>лет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1538" y="0"/>
            <a:ext cx="6946095" cy="618631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Дошкольное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образование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20" y="857232"/>
            <a:ext cx="85689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990000"/>
                </a:solidFill>
              </a:rPr>
              <a:t>1314</a:t>
            </a:r>
            <a:r>
              <a:rPr lang="ru-RU" sz="3600" b="1" dirty="0" smtClean="0">
                <a:solidFill>
                  <a:srgbClr val="002060"/>
                </a:solidFill>
              </a:rPr>
              <a:t> воспитанников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rgbClr val="990000"/>
                </a:solidFill>
              </a:rPr>
              <a:t>88% детей с ОВЗ и детей – инвалидов района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</a:rPr>
              <a:t>посещают </a:t>
            </a:r>
            <a:r>
              <a:rPr lang="ru-RU" sz="3600" b="1" dirty="0" err="1" smtClean="0">
                <a:solidFill>
                  <a:srgbClr val="002060"/>
                </a:solidFill>
              </a:rPr>
              <a:t>общеразвивающие</a:t>
            </a:r>
            <a:r>
              <a:rPr lang="ru-RU" sz="3600" b="1" dirty="0" smtClean="0">
                <a:solidFill>
                  <a:srgbClr val="002060"/>
                </a:solidFill>
              </a:rPr>
              <a:t> группы в ДОУ</a:t>
            </a:r>
          </a:p>
          <a:p>
            <a:endParaRPr lang="ru-RU" sz="3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3528" y="3500438"/>
            <a:ext cx="8568952" cy="315563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Задачи на 2017 – 2018 учебный год: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доступности дошкольного образования для детей в возрасте от 1,5 до 3 лет;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организация образовательной деятельности в соответствии с ФГОС.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976" y="0"/>
            <a:ext cx="6946095" cy="618631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Дошкольное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82123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4360</TotalTime>
  <Words>941</Words>
  <Application>Microsoft Office PowerPoint</Application>
  <PresentationFormat>Экран (4:3)</PresentationFormat>
  <Paragraphs>227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   «Развитие муниципальной системы образования в контексте основных стратегических ориентиров: достижения, проблемы, перспективы»   Константиновский район 2017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рррррррр</cp:lastModifiedBy>
  <cp:revision>447</cp:revision>
  <dcterms:created xsi:type="dcterms:W3CDTF">2017-08-09T06:07:54Z</dcterms:created>
  <dcterms:modified xsi:type="dcterms:W3CDTF">2017-08-28T16:51:35Z</dcterms:modified>
</cp:coreProperties>
</file>