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1"/>
  </p:notesMasterIdLst>
  <p:handoutMasterIdLst>
    <p:handoutMasterId r:id="rId32"/>
  </p:handoutMasterIdLst>
  <p:sldIdLst>
    <p:sldId id="366" r:id="rId2"/>
    <p:sldId id="365" r:id="rId3"/>
    <p:sldId id="379" r:id="rId4"/>
    <p:sldId id="355" r:id="rId5"/>
    <p:sldId id="363" r:id="rId6"/>
    <p:sldId id="335" r:id="rId7"/>
    <p:sldId id="367" r:id="rId8"/>
    <p:sldId id="358" r:id="rId9"/>
    <p:sldId id="359" r:id="rId10"/>
    <p:sldId id="360" r:id="rId11"/>
    <p:sldId id="338" r:id="rId12"/>
    <p:sldId id="380" r:id="rId13"/>
    <p:sldId id="381" r:id="rId14"/>
    <p:sldId id="384" r:id="rId15"/>
    <p:sldId id="385" r:id="rId16"/>
    <p:sldId id="376" r:id="rId17"/>
    <p:sldId id="382" r:id="rId18"/>
    <p:sldId id="383" r:id="rId19"/>
    <p:sldId id="350" r:id="rId20"/>
    <p:sldId id="353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64" r:id="rId3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246ADC"/>
    <a:srgbClr val="CC99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5" autoAdjust="0"/>
    <p:restoredTop sz="94620" autoAdjust="0"/>
  </p:normalViewPr>
  <p:slideViewPr>
    <p:cSldViewPr>
      <p:cViewPr varScale="1">
        <p:scale>
          <a:sx n="72" d="100"/>
          <a:sy n="72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E7EC8-6C4D-4DF9-A4E9-45758F7FBBF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97D671F-2BF4-4F67-8C86-C33CD3BC2C32}" type="pres">
      <dgm:prSet presAssocID="{DC4E7EC8-6C4D-4DF9-A4E9-45758F7FBB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316798B-9252-4835-AB16-D350EC1C75B2}" type="presOf" srcId="{DC4E7EC8-6C4D-4DF9-A4E9-45758F7FBBF0}" destId="{997D671F-2BF4-4F67-8C86-C33CD3BC2C32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CDBF6-E7B8-4208-8211-676FDBDC481B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34F16-ED78-4334-847A-E563E06F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7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303CB-4C5E-4726-942B-1419198D829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51935-561C-41AD-9527-01EE74F6AD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5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1935-561C-41AD-9527-01EE74F6AD7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5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E18838-363C-428C-B06D-B2FC5D58B7D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03B648-0A0E-4BFB-952D-4FB6047313F4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56DF70-A088-4194-801F-91705688B784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13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3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8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5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6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1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1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1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1781-986C-48F4-95B9-0E6BF9431CB9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42" y="-665398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5613" y="450727"/>
            <a:ext cx="813690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Служба ПМПК в условиях внедрения ФГОС для детей с ОВЗ</a:t>
            </a:r>
            <a:endParaRPr lang="ru-RU" sz="4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693" y="1471395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3861048"/>
            <a:ext cx="4932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Ольга Николаевна Безрякова</a:t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Главный специалист отдела специального образования </a:t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и </a:t>
            </a:r>
            <a:r>
              <a:rPr lang="ru-RU" sz="1400" dirty="0" err="1">
                <a:latin typeface="Arial Black" pitchFamily="34" charset="0"/>
              </a:rPr>
              <a:t>здоровьесбережения</a:t>
            </a:r>
            <a:r>
              <a:rPr lang="ru-RU" sz="1400" dirty="0">
                <a:latin typeface="Arial Black" pitchFamily="34" charset="0"/>
              </a:rPr>
              <a:t> в сфере образования </a:t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минобразования Ростовской области</a:t>
            </a:r>
            <a:br>
              <a:rPr lang="ru-RU" sz="1400" dirty="0">
                <a:latin typeface="Arial Black" pitchFamily="34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526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6408" y="-601461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60552" y="82683"/>
            <a:ext cx="894724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/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Виды </a:t>
            </a:r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основных общеобразовательных программ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39244" y="2479449"/>
            <a:ext cx="6552728" cy="5778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образовательные программы дошкольного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35459" y="3356992"/>
            <a:ext cx="6552728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образовательные программы начального общего образования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78537" y="4293096"/>
            <a:ext cx="6527239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образовательные программы основного общего образования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91838" y="1418292"/>
            <a:ext cx="47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>
                <a:latin typeface="Arial Black" panose="020B0A04020102020204" pitchFamily="34" charset="0"/>
              </a:rPr>
              <a:t>Основные общеобразовательные программы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34225594"/>
              </p:ext>
            </p:extLst>
          </p:nvPr>
        </p:nvGraphicFramePr>
        <p:xfrm>
          <a:off x="2457220" y="5124765"/>
          <a:ext cx="6527239" cy="45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479408" y="5301208"/>
            <a:ext cx="6552728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образовательные программы </a:t>
            </a:r>
            <a:r>
              <a:rPr lang="ru-RU" b="1" dirty="0" smtClean="0">
                <a:solidFill>
                  <a:schemeClr val="tx1"/>
                </a:solidFill>
              </a:rPr>
              <a:t>среднего </a:t>
            </a:r>
            <a:r>
              <a:rPr lang="ru-RU" b="1" dirty="0">
                <a:solidFill>
                  <a:schemeClr val="tx1"/>
                </a:solidFill>
              </a:rPr>
              <a:t>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2302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182" y="285727"/>
            <a:ext cx="8535298" cy="15081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 </a:t>
            </a:r>
            <a:r>
              <a:rPr lang="ru-RU" sz="2800" b="1" dirty="0" smtClean="0">
                <a:latin typeface="Arial Black" panose="020B0A04020102020204" pitchFamily="34" charset="0"/>
              </a:rPr>
              <a:t>Статья </a:t>
            </a:r>
            <a:r>
              <a:rPr lang="ru-RU" sz="2800" b="1" dirty="0">
                <a:latin typeface="Arial Black" panose="020B0A04020102020204" pitchFamily="34" charset="0"/>
              </a:rPr>
              <a:t>11. Федеральные государственные </a:t>
            </a:r>
            <a:r>
              <a:rPr lang="ru-RU" sz="2800" b="1" dirty="0" smtClean="0">
                <a:latin typeface="Arial Black" panose="020B0A04020102020204" pitchFamily="34" charset="0"/>
              </a:rPr>
              <a:t>образовательные стандарты</a:t>
            </a:r>
            <a:endParaRPr lang="ru-RU" sz="2800" b="1" dirty="0">
              <a:solidFill>
                <a:srgbClr val="246ADC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2" y="1772816"/>
            <a:ext cx="8607306" cy="44935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Arial Black" pitchFamily="34" charset="0"/>
              </a:rPr>
              <a:t>6. В целях обеспечения реализации права на образование обучающихся с ограниченными возможностями здоровья устанавливаются федеральные государственные образовательные стандарты образования указанных лиц или включаются в федеральные государственные образовательные стандарты специальные требования</a:t>
            </a:r>
            <a:r>
              <a:rPr lang="ru-RU" sz="2000" dirty="0" smtClean="0">
                <a:latin typeface="Arial Black" pitchFamily="34" charset="0"/>
              </a:rPr>
              <a:t>.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r>
              <a:rPr lang="ru-RU" b="1" dirty="0" smtClean="0"/>
              <a:t>Приказ </a:t>
            </a:r>
            <a:r>
              <a:rPr lang="ru-RU" b="1" dirty="0" err="1"/>
              <a:t>М</a:t>
            </a:r>
            <a:r>
              <a:rPr lang="ru-RU" b="1" dirty="0" err="1" smtClean="0"/>
              <a:t>инобрнауки</a:t>
            </a:r>
            <a:r>
              <a:rPr lang="ru-RU" b="1" dirty="0" smtClean="0"/>
              <a:t> России № </a:t>
            </a:r>
            <a:r>
              <a:rPr lang="en-US" b="1" dirty="0" smtClean="0"/>
              <a:t>1599 </a:t>
            </a:r>
            <a:r>
              <a:rPr lang="ru-RU" b="1" dirty="0"/>
              <a:t>от 19 декабря 2014 </a:t>
            </a:r>
            <a:r>
              <a:rPr lang="ru-RU" b="1" dirty="0" smtClean="0"/>
              <a:t>года «Об </a:t>
            </a:r>
            <a:r>
              <a:rPr lang="ru-RU" b="1" dirty="0"/>
              <a:t>утверждении федерального государственного образовательного стандарта обучающихся с умственной отсталостью (интеллектуальными нарушениями)</a:t>
            </a:r>
          </a:p>
          <a:p>
            <a:r>
              <a:rPr lang="ru-RU" b="1" dirty="0" smtClean="0"/>
              <a:t>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№ 1598 </a:t>
            </a:r>
            <a:r>
              <a:rPr lang="ru-RU" b="1" dirty="0"/>
              <a:t>от 19 декабря 2014 года</a:t>
            </a:r>
          </a:p>
          <a:p>
            <a:r>
              <a:rPr lang="ru-RU" b="1" dirty="0" smtClean="0"/>
              <a:t>«Об </a:t>
            </a:r>
            <a:r>
              <a:rPr lang="ru-RU" b="1" dirty="0"/>
              <a:t>утверждении федерального государственного образовательного стандарта начального общего образования  обучающихся с ограниченными возможностями </a:t>
            </a:r>
            <a:r>
              <a:rPr lang="ru-RU" b="1" dirty="0" smtClean="0"/>
              <a:t>здоровья»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11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3547" y="85672"/>
            <a:ext cx="846093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err="1" smtClean="0">
                <a:latin typeface="Arial Black" panose="020B0A04020102020204" pitchFamily="34" charset="0"/>
              </a:rPr>
              <a:t>Инновационность</a:t>
            </a:r>
            <a:r>
              <a:rPr lang="ru-RU" sz="2600" dirty="0" smtClean="0">
                <a:latin typeface="Arial Black" panose="020B0A04020102020204" pitchFamily="34" charset="0"/>
              </a:rPr>
              <a:t> </a:t>
            </a:r>
            <a:r>
              <a:rPr lang="ru-RU" sz="2600" dirty="0">
                <a:latin typeface="Arial Black" panose="020B0A04020102020204" pitchFamily="34" charset="0"/>
              </a:rPr>
              <a:t>и нововведения ФГОС </a:t>
            </a:r>
          </a:p>
          <a:p>
            <a:endParaRPr lang="ru-RU" sz="2400" dirty="0" smtClean="0">
              <a:latin typeface="Arial Black" panose="020B0A04020102020204" pitchFamily="34" charset="0"/>
            </a:endParaRPr>
          </a:p>
          <a:p>
            <a:r>
              <a:rPr lang="ru-RU" sz="2400" dirty="0" smtClean="0">
                <a:latin typeface="Arial Black" panose="020B0A04020102020204" pitchFamily="34" charset="0"/>
              </a:rPr>
              <a:t>1.Базирование на инклюзивной «философии» образовательной политики, 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2. Снятие «постулата </a:t>
            </a:r>
            <a:r>
              <a:rPr lang="ru-RU" sz="2400" dirty="0" err="1" smtClean="0">
                <a:latin typeface="Arial Black" panose="020B0A04020102020204" pitchFamily="34" charset="0"/>
              </a:rPr>
              <a:t>необучаемости</a:t>
            </a:r>
            <a:r>
              <a:rPr lang="ru-RU" sz="2400" dirty="0" smtClean="0">
                <a:latin typeface="Arial Black" panose="020B0A04020102020204" pitchFamily="34" charset="0"/>
              </a:rPr>
              <a:t>» по отношению к детям с ОВЗ как таковым. 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3. Закрепление вариативных возможностей обучения для всех категорий детей с ОВЗ, включая инклюзивное образование; 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4. Выделение в содержании образования двух взаимодополняющих компонентов – академический и «жизненной компетенции»; 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5. Определение 4 варианта образовательных программ.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062" y="2901828"/>
            <a:ext cx="839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1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" y="-140028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9063" y="2976157"/>
            <a:ext cx="839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8794" y="188640"/>
            <a:ext cx="859569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 Black" panose="020B0A04020102020204" pitchFamily="34" charset="0"/>
              </a:rPr>
              <a:t>Предмет </a:t>
            </a:r>
            <a:r>
              <a:rPr lang="ru-RU" sz="2000" b="1" dirty="0">
                <a:latin typeface="Arial Black" panose="020B0A04020102020204" pitchFamily="34" charset="0"/>
              </a:rPr>
              <a:t>регулирования стандартов - отношения в сфере образования в отношении следующих групп обучающихся: </a:t>
            </a:r>
          </a:p>
          <a:p>
            <a:pPr algn="ctr"/>
            <a:r>
              <a:rPr lang="ru-RU" b="1" i="1" dirty="0">
                <a:latin typeface="Arial Black" panose="020B0A04020102020204" pitchFamily="34" charset="0"/>
              </a:rPr>
              <a:t>с ОВЗ (ФГОС НОО)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глухих</a:t>
            </a:r>
            <a:r>
              <a:rPr lang="ru-RU" sz="2000" dirty="0">
                <a:latin typeface="Arial Black" panose="020B0A04020102020204" pitchFamily="34" charset="0"/>
              </a:rPr>
              <a:t>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слабослышащих</a:t>
            </a:r>
            <a:r>
              <a:rPr lang="ru-RU" sz="2000" dirty="0">
                <a:latin typeface="Arial Black" panose="020B0A04020102020204" pitchFamily="34" charset="0"/>
              </a:rPr>
              <a:t>, позднооглохших,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слепых</a:t>
            </a:r>
            <a:r>
              <a:rPr lang="ru-RU" sz="2000" dirty="0">
                <a:latin typeface="Arial Black" panose="020B0A04020102020204" pitchFamily="34" charset="0"/>
              </a:rPr>
              <a:t>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слабовидящих</a:t>
            </a:r>
            <a:r>
              <a:rPr lang="ru-RU" sz="2000" dirty="0">
                <a:latin typeface="Arial Black" panose="020B0A04020102020204" pitchFamily="34" charset="0"/>
              </a:rPr>
              <a:t>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с </a:t>
            </a:r>
            <a:r>
              <a:rPr lang="ru-RU" sz="2000" dirty="0">
                <a:latin typeface="Arial Black" panose="020B0A04020102020204" pitchFamily="34" charset="0"/>
              </a:rPr>
              <a:t>тяжелыми нарушениями речи,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</a:rPr>
              <a:t>нарушением опорно-двигательного аппарата,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задержкой </a:t>
            </a:r>
            <a:r>
              <a:rPr lang="ru-RU" sz="2000" dirty="0">
                <a:latin typeface="Arial Black" panose="020B0A04020102020204" pitchFamily="34" charset="0"/>
              </a:rPr>
              <a:t>психического развития,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расстройствами </a:t>
            </a:r>
            <a:r>
              <a:rPr lang="ru-RU" sz="2000" dirty="0">
                <a:latin typeface="Arial Black" panose="020B0A04020102020204" pitchFamily="34" charset="0"/>
              </a:rPr>
              <a:t>аутистического спектра,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сложными </a:t>
            </a:r>
            <a:r>
              <a:rPr lang="ru-RU" sz="2000" dirty="0">
                <a:latin typeface="Arial Black" panose="020B0A04020102020204" pitchFamily="34" charset="0"/>
              </a:rPr>
              <a:t>дефектами </a:t>
            </a:r>
            <a:endParaRPr lang="ru-RU" dirty="0">
              <a:latin typeface="Arial Black" panose="020B0A04020102020204" pitchFamily="34" charset="0"/>
            </a:endParaRPr>
          </a:p>
          <a:p>
            <a:pPr algn="ctr"/>
            <a:r>
              <a:rPr lang="ru-RU" b="1" i="1" dirty="0">
                <a:latin typeface="Arial Black" panose="020B0A04020102020204" pitchFamily="34" charset="0"/>
              </a:rPr>
              <a:t>с умственной отсталостью (действует на весь период обучения)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легкой </a:t>
            </a:r>
            <a:r>
              <a:rPr lang="ru-RU" sz="2000" dirty="0">
                <a:latin typeface="Arial Black" panose="020B0A04020102020204" pitchFamily="34" charset="0"/>
              </a:rPr>
              <a:t>умственной отсталостью (интеллектуальными нарушениями),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умеренной</a:t>
            </a:r>
            <a:r>
              <a:rPr lang="ru-RU" sz="2000" dirty="0">
                <a:latin typeface="Arial Black" panose="020B0A04020102020204" pitchFamily="34" charset="0"/>
              </a:rPr>
              <a:t>, </a:t>
            </a:r>
          </a:p>
          <a:p>
            <a:r>
              <a:rPr lang="ru-RU" sz="2000" dirty="0">
                <a:latin typeface="Arial Black" panose="020B0A04020102020204" pitchFamily="34" charset="0"/>
              </a:rPr>
              <a:t>т</a:t>
            </a:r>
            <a:r>
              <a:rPr lang="ru-RU" sz="2000" dirty="0" smtClean="0">
                <a:latin typeface="Arial Black" panose="020B0A04020102020204" pitchFamily="34" charset="0"/>
              </a:rPr>
              <a:t>яжелой</a:t>
            </a:r>
            <a:r>
              <a:rPr lang="ru-RU" sz="2000" dirty="0">
                <a:latin typeface="Arial Black" panose="020B0A04020102020204" pitchFamily="34" charset="0"/>
              </a:rPr>
              <a:t>, глубокой умственной отсталостью (интеллектуальными нарушениями),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тяжелыми </a:t>
            </a:r>
            <a:r>
              <a:rPr lang="ru-RU" sz="2000" dirty="0">
                <a:latin typeface="Arial Black" panose="020B0A04020102020204" pitchFamily="34" charset="0"/>
              </a:rPr>
              <a:t>и множественными нарушениями развития </a:t>
            </a:r>
          </a:p>
          <a:p>
            <a:pPr algn="ctr"/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8"/>
            <a:ext cx="813690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34. Основные права обучающихся и меры их социальной поддержки и стимулирования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532" y="1700808"/>
            <a:ext cx="86049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</a:p>
          <a:p>
            <a:r>
              <a:rPr lang="ru-RU" sz="2800" dirty="0">
                <a:latin typeface="Arial Black" pitchFamily="34" charset="0"/>
              </a:rPr>
              <a:t>2) предоставление условий для обучения с учетом особенностей их психофизического развития и состояния здоровья, в том числе получение социально-педагогической и психологической помощи, бесплатной психолого-медико-педагогической коррекции;</a:t>
            </a:r>
          </a:p>
          <a:p>
            <a:r>
              <a:rPr lang="ru-RU" sz="2800" dirty="0">
                <a:latin typeface="Arial Black" pitchFamily="34" charset="0"/>
              </a:rPr>
              <a:t>3)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обучение по индивидуальному учебному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плану… 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389" y="263688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44. Права, обязанности и ответственность в сфере образования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родителей</a:t>
            </a:r>
            <a:r>
              <a:rPr lang="ru-RU" sz="2800" dirty="0">
                <a:latin typeface="Arial Black" pitchFamily="34" charset="0"/>
              </a:rPr>
              <a:t> (законных представителей) несовершеннолетних обучающихся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91" y="2155799"/>
            <a:ext cx="83954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000" dirty="0">
                <a:latin typeface="Arial Black" pitchFamily="34" charset="0"/>
              </a:rPr>
              <a:t>1)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выбират</a:t>
            </a:r>
            <a:r>
              <a:rPr lang="ru-RU" sz="2000" dirty="0">
                <a:latin typeface="Arial Black" pitchFamily="34" charset="0"/>
              </a:rPr>
              <a:t>ь до завершения получения ребенком основного общего образования с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учетом мнения ребенка,</a:t>
            </a:r>
            <a:r>
              <a:rPr lang="ru-RU" sz="2000" dirty="0">
                <a:latin typeface="Arial Black" pitchFamily="34" charset="0"/>
              </a:rPr>
              <a:t> а также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с учетом рекомендаций психолого-медико-педагогической комиссии </a:t>
            </a:r>
            <a:r>
              <a:rPr lang="ru-RU" sz="2000" dirty="0">
                <a:latin typeface="Arial Black" pitchFamily="34" charset="0"/>
              </a:rPr>
              <a:t>(при их наличии)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формы получения образования и формы обучения</a:t>
            </a:r>
            <a:r>
              <a:rPr lang="ru-RU" sz="2000" dirty="0">
                <a:latin typeface="Arial Black" pitchFamily="34" charset="0"/>
              </a:rPr>
              <a:t>, организации, осуществляющие образовательную деятельность, язык, языки образования, факультативные и элективные учебные предметы, курсы, дисциплины (модули)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из перечня, предлагаемого организацией, осуществляющей образовательную деятельность;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43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291" y="547338"/>
            <a:ext cx="83954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ru-RU" sz="2400" dirty="0" smtClean="0"/>
              <a:t> </a:t>
            </a:r>
            <a:r>
              <a:rPr lang="ru-RU" sz="2400" b="1" dirty="0">
                <a:latin typeface="Arial Black" panose="020B0A04020102020204" pitchFamily="34" charset="0"/>
              </a:rPr>
              <a:t>«Подготовка рекомендаций по организации обучения и воспитания детей с ограниченными возможностями здоровья в условиях введения ФГОС обучающихся с ОВЗ</a:t>
            </a:r>
            <a:r>
              <a:rPr lang="ru-RU" sz="2400" b="1" dirty="0" smtClean="0">
                <a:latin typeface="Arial Black" panose="020B0A04020102020204" pitchFamily="34" charset="0"/>
              </a:rPr>
              <a:t>»</a:t>
            </a:r>
          </a:p>
          <a:p>
            <a:r>
              <a:rPr lang="ru-RU" sz="2400" b="1" dirty="0" smtClean="0">
                <a:latin typeface="Arial Black" panose="020B0A04020102020204" pitchFamily="34" charset="0"/>
              </a:rPr>
              <a:t> </a:t>
            </a:r>
            <a:endParaRPr lang="ru-RU" sz="2400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1.Определение образовательного маршрута обучающихся с ограниченными возможностями здоровья в условиях введения ФГОС обучающихся с ОВЗ. </a:t>
            </a:r>
          </a:p>
          <a:p>
            <a:r>
              <a:rPr lang="ru-RU" sz="2400" dirty="0">
                <a:latin typeface="Arial Black" panose="020B0A04020102020204" pitchFamily="34" charset="0"/>
              </a:rPr>
              <a:t>2.Оформление документации ПМПК. </a:t>
            </a:r>
          </a:p>
        </p:txBody>
      </p:sp>
    </p:spTree>
    <p:extLst>
      <p:ext uri="{BB962C8B-B14F-4D97-AF65-F5344CB8AC3E}">
        <p14:creationId xmlns:p14="http://schemas.microsoft.com/office/powerpoint/2010/main" val="41657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291" y="547338"/>
            <a:ext cx="839542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Требования </a:t>
            </a:r>
            <a:r>
              <a:rPr lang="ru-RU" sz="2400" dirty="0">
                <a:latin typeface="Arial Black" panose="020B0A04020102020204" pitchFamily="34" charset="0"/>
              </a:rPr>
              <a:t>к оформлению заключения ПМПК (приказ </a:t>
            </a:r>
            <a:r>
              <a:rPr lang="ru-RU" sz="2400" dirty="0" err="1">
                <a:latin typeface="Arial Black" panose="020B0A04020102020204" pitchFamily="34" charset="0"/>
              </a:rPr>
              <a:t>Минобрнауки</a:t>
            </a:r>
            <a:r>
              <a:rPr lang="ru-RU" sz="2400" dirty="0">
                <a:latin typeface="Arial Black" panose="020B0A04020102020204" pitchFamily="34" charset="0"/>
              </a:rPr>
              <a:t> России от 20.09.2013 </a:t>
            </a:r>
            <a:endParaRPr lang="ru-RU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N </a:t>
            </a:r>
            <a:r>
              <a:rPr lang="ru-RU" sz="2400" dirty="0">
                <a:latin typeface="Arial Black" panose="020B0A04020102020204" pitchFamily="34" charset="0"/>
              </a:rPr>
              <a:t>1082) </a:t>
            </a:r>
            <a:endParaRPr lang="ru-RU" sz="2400" dirty="0" smtClean="0">
              <a:latin typeface="Arial Black" panose="020B0A04020102020204" pitchFamily="34" charset="0"/>
            </a:endParaRPr>
          </a:p>
          <a:p>
            <a:pPr algn="ctr"/>
            <a:endParaRPr lang="ru-RU" sz="2000" dirty="0">
              <a:latin typeface="Arial Black" panose="020B0A04020102020204" pitchFamily="34" charset="0"/>
            </a:endParaRPr>
          </a:p>
          <a:p>
            <a:r>
              <a:rPr lang="ru-RU" sz="2000" dirty="0" smtClean="0">
                <a:latin typeface="Arial Black" panose="020B0A04020102020204" pitchFamily="34" charset="0"/>
              </a:rPr>
              <a:t>1. обоснованные </a:t>
            </a:r>
            <a:r>
              <a:rPr lang="ru-RU" sz="2000" dirty="0">
                <a:latin typeface="Arial Black" panose="020B0A04020102020204" pitchFamily="34" charset="0"/>
              </a:rPr>
              <a:t>выводы о наличии либо отсутствии у ребенка особенностей в физическом и (или) психическом развитии и (или) отклонений в поведении и наличии либо отсутствии необходимости создания условий для получения ребенком образования, коррекции нарушений развития и социальной адаптации на основе специальных педагогических подходов;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2. рекомендации </a:t>
            </a:r>
            <a:r>
              <a:rPr lang="ru-RU" sz="2000" dirty="0">
                <a:latin typeface="Arial Black" panose="020B0A04020102020204" pitchFamily="34" charset="0"/>
              </a:rPr>
              <a:t>по определению формы получения образования, образовательной программы, которую ребенок может освоить, форм и методов психолого-медико-педагогической помощи, созданию специальных условий для получения образования. </a:t>
            </a:r>
          </a:p>
          <a:p>
            <a:pPr algn="ctr"/>
            <a:endParaRPr lang="ru-RU" sz="2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3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4847" y="620688"/>
            <a:ext cx="8640763" cy="3889375"/>
          </a:xfrm>
        </p:spPr>
        <p:txBody>
          <a:bodyPr/>
          <a:lstStyle/>
          <a:p>
            <a:pPr eaLnBrk="1" hangingPunct="1"/>
            <a:endParaRPr lang="ru-RU" altLang="ru-RU" dirty="0" smtClean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166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pPr algn="ctr"/>
            <a:r>
              <a:rPr lang="ru-RU" dirty="0">
                <a:latin typeface="Arial Black" panose="020B0A04020102020204" pitchFamily="34" charset="0"/>
              </a:rPr>
              <a:t>Возможные варианты АООП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84580"/>
              </p:ext>
            </p:extLst>
          </p:nvPr>
        </p:nvGraphicFramePr>
        <p:xfrm>
          <a:off x="395534" y="778514"/>
          <a:ext cx="8424940" cy="531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8"/>
                <a:gridCol w="1684988"/>
                <a:gridCol w="1684988"/>
                <a:gridCol w="1684988"/>
                <a:gridCol w="1684988"/>
              </a:tblGrid>
              <a:tr h="522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Глухие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1.1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1.2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1.3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1.4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600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Слабослышащие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2.1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2.2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2.3.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22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Слепые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3.1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3.2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3.3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3.4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90145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Слабовидящие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4.1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4.2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4.3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22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ТНР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5.1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5.2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22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НОДА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6.1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6.2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6.3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6.4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22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ЗПР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7.1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7.2.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22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РАС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8.1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8.2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8.3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8.4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22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anose="020B0A04020102020204" pitchFamily="34" charset="0"/>
                        </a:rPr>
                        <a:t>УО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02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85727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48. Обязанности и ответственность педагогических работников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91" y="2155799"/>
            <a:ext cx="83954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400" dirty="0">
                <a:latin typeface="Arial Black" pitchFamily="34" charset="0"/>
              </a:rPr>
              <a:t>1. Педагогические работники обязаны:</a:t>
            </a:r>
          </a:p>
          <a:p>
            <a:r>
              <a:rPr lang="ru-RU" sz="2400" dirty="0">
                <a:latin typeface="Arial Black" pitchFamily="34" charset="0"/>
              </a:rPr>
              <a:t>6)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02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26" y="-163179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00043"/>
            <a:ext cx="8802718" cy="13447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700" b="1" dirty="0" smtClean="0">
                <a:latin typeface="Arial Black" panose="020B0A04020102020204" pitchFamily="34" charset="0"/>
                <a:cs typeface="Arial" pitchFamily="34" charset="0"/>
              </a:rPr>
              <a:t>ЗАКОН </a:t>
            </a:r>
            <a:r>
              <a:rPr lang="ru-RU" sz="2700" b="1" dirty="0">
                <a:latin typeface="Arial Black" panose="020B0A04020102020204" pitchFamily="34" charset="0"/>
                <a:cs typeface="Arial" pitchFamily="34" charset="0"/>
              </a:rPr>
              <a:t>ОБ ОБРАЗОВАНИИ В РОССИЙСКОЙ ФЕДЕРАЦИИ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atin typeface="Arial Black" panose="020B0A04020102020204" pitchFamily="34" charset="0"/>
              </a:rPr>
              <a:t>Федеральный закон от 29.12.2012 </a:t>
            </a: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>№ </a:t>
            </a:r>
            <a:r>
              <a:rPr lang="ru-RU" sz="3600" dirty="0">
                <a:latin typeface="Arial Black" panose="020B0A04020102020204" pitchFamily="34" charset="0"/>
              </a:rPr>
              <a:t>273-ФЗ</a:t>
            </a:r>
            <a:br>
              <a:rPr lang="ru-RU" sz="3600" dirty="0">
                <a:latin typeface="Arial Black" panose="020B0A04020102020204" pitchFamily="34" charset="0"/>
              </a:rPr>
            </a:br>
            <a:r>
              <a:rPr lang="ru-RU" sz="3600" dirty="0">
                <a:latin typeface="Arial Black" panose="020B0A04020102020204" pitchFamily="34" charset="0"/>
              </a:rPr>
              <a:t>"Об образовании в Российской Федерации</a:t>
            </a:r>
            <a:r>
              <a:rPr lang="ru-RU" sz="2000" dirty="0">
                <a:latin typeface="Arial Black" panose="020B0A04020102020204" pitchFamily="34" charset="0"/>
              </a:rPr>
              <a:t>"</a:t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 smtClean="0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85727"/>
            <a:ext cx="88569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400" dirty="0">
                <a:latin typeface="Arial Black" pitchFamily="34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  <a:p>
            <a:r>
              <a:rPr lang="ru-RU" sz="2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649" y="1916832"/>
            <a:ext cx="87238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Arial Black" pitchFamily="34" charset="0"/>
              </a:rPr>
              <a:t>Содержание </a:t>
            </a:r>
            <a:r>
              <a:rPr lang="ru-RU" sz="2400" dirty="0">
                <a:latin typeface="Arial Black" pitchFamily="34" charset="0"/>
              </a:rPr>
              <a:t>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с индивидуальной программой реабилитации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инвалида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(приказ Министерства труда и социальной защиты РФ от 10 декабря 2013 года № 723 «Об организации работы …ФГУ МСЭ с ПМПК»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698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425" y="476250"/>
            <a:ext cx="8640763" cy="3889375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Arial Black" pitchFamily="34" charset="0"/>
              </a:rPr>
              <a:t>Индивидуальная программа реабилитации и абилитации </a:t>
            </a:r>
            <a:br>
              <a:rPr lang="ru-RU" altLang="ru-RU" smtClean="0">
                <a:latin typeface="Arial Black" pitchFamily="34" charset="0"/>
              </a:rPr>
            </a:br>
            <a:r>
              <a:rPr lang="ru-RU" altLang="ru-RU" smtClean="0">
                <a:latin typeface="Arial Black" pitchFamily="34" charset="0"/>
              </a:rPr>
              <a:t>ребенка-инвалида</a:t>
            </a:r>
          </a:p>
        </p:txBody>
      </p:sp>
    </p:spTree>
    <p:extLst>
      <p:ext uri="{BB962C8B-B14F-4D97-AF65-F5344CB8AC3E}">
        <p14:creationId xmlns:p14="http://schemas.microsoft.com/office/powerpoint/2010/main" val="463005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04813"/>
            <a:ext cx="8713788" cy="5472112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Федеральный закон от 01.12.2014  № 419 – ФЗ «О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инвалидов»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9217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82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640763" cy="5545137"/>
          </a:xfrm>
        </p:spPr>
        <p:txBody>
          <a:bodyPr/>
          <a:lstStyle/>
          <a:p>
            <a:r>
              <a:rPr lang="ru-RU" altLang="ru-RU" sz="1800" b="1" dirty="0" smtClean="0">
                <a:latin typeface="Arial Black" panose="020B0A04020102020204" pitchFamily="34" charset="0"/>
              </a:rPr>
              <a:t>"Глава III. РЕАБИЛИТАЦИЯ И АБИЛИТАЦИЯ ИНВАЛИДОВ«</a:t>
            </a:r>
            <a:br>
              <a:rPr lang="ru-RU" altLang="ru-RU" sz="1800" b="1" dirty="0" smtClean="0">
                <a:latin typeface="Arial Black" panose="020B0A04020102020204" pitchFamily="34" charset="0"/>
              </a:rPr>
            </a:br>
            <a:r>
              <a:rPr lang="ru-RU" altLang="ru-RU" sz="1800" dirty="0" smtClean="0">
                <a:latin typeface="Arial Black" panose="020B0A04020102020204" pitchFamily="34" charset="0"/>
              </a:rPr>
              <a:t/>
            </a:r>
            <a:br>
              <a:rPr lang="ru-RU" altLang="ru-RU" sz="1800" dirty="0" smtClean="0">
                <a:latin typeface="Arial Black" panose="020B0A04020102020204" pitchFamily="34" charset="0"/>
              </a:rPr>
            </a:br>
            <a:r>
              <a:rPr lang="ru-RU" altLang="ru-RU" sz="1800" dirty="0" smtClean="0">
                <a:latin typeface="Arial Black" panose="020B0A04020102020204" pitchFamily="34" charset="0"/>
              </a:rPr>
              <a:t>Понятие </a:t>
            </a:r>
            <a:r>
              <a:rPr lang="ru-RU" altLang="ru-RU" sz="2400" b="1" dirty="0" smtClean="0">
                <a:latin typeface="Arial Black" panose="020B0A04020102020204" pitchFamily="34" charset="0"/>
              </a:rPr>
              <a:t>- "Индивидуальная программа реабилитации или </a:t>
            </a:r>
            <a:r>
              <a:rPr lang="ru-RU" altLang="ru-RU" sz="2400" b="1" dirty="0" err="1" smtClean="0">
                <a:latin typeface="Arial Black" panose="020B0A04020102020204" pitchFamily="34" charset="0"/>
              </a:rPr>
              <a:t>абилитации</a:t>
            </a:r>
            <a:r>
              <a:rPr lang="ru-RU" altLang="ru-RU" sz="2400" b="1" dirty="0" smtClean="0">
                <a:latin typeface="Arial Black" panose="020B0A04020102020204" pitchFamily="34" charset="0"/>
              </a:rPr>
              <a:t> инвалида»</a:t>
            </a:r>
            <a:r>
              <a:rPr lang="ru-RU" altLang="ru-RU" sz="1800" dirty="0" smtClean="0">
                <a:latin typeface="Arial Black" panose="020B0A04020102020204" pitchFamily="34" charset="0"/>
              </a:rPr>
              <a:t>  - комплекс оптимальных для инвалида реабилитационных мероприятий, включающий в себя отдельные виды, формы, объемы, сроки и порядок реализации медицинских, профессиональных и других реабилитационных мер, направленных на восстановление, компенсацию нарушенных функций организма, формирование, восстановление, компенсацию способностей инвалида к выполнению определенных видов деятельности.</a:t>
            </a: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33555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381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640763" cy="5472112"/>
          </a:xfrm>
        </p:spPr>
        <p:txBody>
          <a:bodyPr/>
          <a:lstStyle/>
          <a:p>
            <a:pPr algn="l"/>
            <a:r>
              <a:rPr lang="ru-RU" altLang="ru-RU" sz="2000" dirty="0" smtClean="0">
                <a:solidFill>
                  <a:srgbClr val="FF0000"/>
                </a:solidFill>
                <a:latin typeface="Arial Black" pitchFamily="34" charset="0"/>
              </a:rPr>
              <a:t>Федеральные учреждения медико-социальной экспертизы:</a:t>
            </a:r>
            <a:br>
              <a:rPr lang="ru-RU" alt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altLang="ru-RU" sz="1600" dirty="0" smtClean="0">
                <a:latin typeface="Arial Black" pitchFamily="34" charset="0"/>
              </a:rPr>
              <a:t>1. Разрабатывают ИПРА.</a:t>
            </a:r>
            <a:br>
              <a:rPr lang="ru-RU" altLang="ru-RU" sz="1600" dirty="0" smtClean="0">
                <a:latin typeface="Arial Black" pitchFamily="34" charset="0"/>
              </a:rPr>
            </a:br>
            <a:r>
              <a:rPr lang="ru-RU" altLang="ru-RU" sz="1600" dirty="0" smtClean="0">
                <a:latin typeface="Arial Black" pitchFamily="34" charset="0"/>
              </a:rPr>
              <a:t>2. Направляют выписки из индивидуальной программы реабилитации или </a:t>
            </a:r>
            <a:r>
              <a:rPr lang="ru-RU" altLang="ru-RU" sz="1600" dirty="0" err="1" smtClean="0">
                <a:latin typeface="Arial Black" pitchFamily="34" charset="0"/>
              </a:rPr>
              <a:t>абилитации</a:t>
            </a:r>
            <a:r>
              <a:rPr lang="ru-RU" altLang="ru-RU" sz="1600" dirty="0" smtClean="0">
                <a:latin typeface="Arial Black" pitchFamily="34" charset="0"/>
              </a:rPr>
              <a:t> инвалида в соответствующие органы исполнительной власти, органы местного самоуправления, организации независимо от их организационно-правовых форм, на которые возложено проведение мероприятий, предусмотренных индивидуальной программой реабилитации или </a:t>
            </a:r>
            <a:r>
              <a:rPr lang="ru-RU" altLang="ru-RU" sz="1600" dirty="0" err="1" smtClean="0">
                <a:latin typeface="Arial Black" pitchFamily="34" charset="0"/>
              </a:rPr>
              <a:t>абилитации</a:t>
            </a:r>
            <a:r>
              <a:rPr lang="ru-RU" altLang="ru-RU" sz="1600" dirty="0" smtClean="0">
                <a:latin typeface="Arial Black" pitchFamily="34" charset="0"/>
              </a:rPr>
              <a:t> инвалида.</a:t>
            </a:r>
            <a:br>
              <a:rPr lang="ru-RU" altLang="ru-RU" sz="1600" dirty="0" smtClean="0">
                <a:latin typeface="Arial Black" pitchFamily="34" charset="0"/>
              </a:rPr>
            </a:br>
            <a:r>
              <a:rPr lang="ru-RU" altLang="ru-RU" sz="1600" dirty="0" smtClean="0">
                <a:latin typeface="Arial Black" pitchFamily="34" charset="0"/>
              </a:rPr>
              <a:t/>
            </a:r>
            <a:br>
              <a:rPr lang="ru-RU" altLang="ru-RU" sz="1600" dirty="0" smtClean="0">
                <a:latin typeface="Arial Black" pitchFamily="34" charset="0"/>
              </a:rPr>
            </a:br>
            <a:r>
              <a:rPr lang="ru-RU" altLang="ru-RU" sz="2000" dirty="0" smtClean="0">
                <a:solidFill>
                  <a:srgbClr val="FF0000"/>
                </a:solidFill>
                <a:latin typeface="Arial Black" pitchFamily="34" charset="0"/>
              </a:rPr>
              <a:t>Соответствующие органы и организации: </a:t>
            </a:r>
            <a:br>
              <a:rPr lang="ru-RU" alt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Arial Black" pitchFamily="34" charset="0"/>
              </a:rPr>
              <a:t>1.Разрабатывают мероприятия по реализации ИПРА.</a:t>
            </a:r>
            <a:br>
              <a:rPr lang="ru-RU" altLang="ru-RU" sz="1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latin typeface="Arial Black" pitchFamily="34" charset="0"/>
              </a:rPr>
              <a:t>2. Предоставляют </a:t>
            </a:r>
            <a:r>
              <a:rPr lang="ru-RU" altLang="ru-RU" sz="1600" dirty="0" smtClean="0">
                <a:latin typeface="Arial Black" pitchFamily="34" charset="0"/>
              </a:rPr>
              <a:t>информацию об исполнении возложенных на них индивидуальной программой реабилитации или </a:t>
            </a:r>
            <a:r>
              <a:rPr lang="ru-RU" altLang="ru-RU" sz="1600" dirty="0" err="1" smtClean="0">
                <a:latin typeface="Arial Black" pitchFamily="34" charset="0"/>
              </a:rPr>
              <a:t>абилитации</a:t>
            </a:r>
            <a:r>
              <a:rPr lang="ru-RU" altLang="ru-RU" sz="1600" dirty="0" smtClean="0">
                <a:latin typeface="Arial Black" pitchFamily="34" charset="0"/>
              </a:rPr>
              <a:t> инвалида мероприятий в федеральные учреждения медико-социальной экспертизы по форме и в порядке, которые утверждаются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социальной защиты населения.</a:t>
            </a:r>
            <a:br>
              <a:rPr lang="ru-RU" altLang="ru-RU" sz="1600" dirty="0" smtClean="0">
                <a:latin typeface="Arial Black" pitchFamily="34" charset="0"/>
              </a:rPr>
            </a:br>
            <a:endParaRPr lang="ru-RU" altLang="ru-RU" sz="1600" dirty="0" smtClean="0"/>
          </a:p>
        </p:txBody>
      </p:sp>
      <p:sp>
        <p:nvSpPr>
          <p:cNvPr id="5124" name="Прямоугольник 1"/>
          <p:cNvSpPr>
            <a:spLocks noChangeArrowheads="1"/>
          </p:cNvSpPr>
          <p:nvPr/>
        </p:nvSpPr>
        <p:spPr bwMode="auto">
          <a:xfrm>
            <a:off x="395288" y="981075"/>
            <a:ext cx="84978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32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82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1"/>
          <p:cNvSpPr>
            <a:spLocks noChangeArrowheads="1"/>
          </p:cNvSpPr>
          <p:nvPr/>
        </p:nvSpPr>
        <p:spPr bwMode="auto">
          <a:xfrm>
            <a:off x="250825" y="549275"/>
            <a:ext cx="878522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 Black" pitchFamily="34" charset="0"/>
              </a:rPr>
              <a:t>Приказ Министерства труда и социальной защиты Российской Федерации от 15.10.2015 № 723н «Об утверждении формы и порядка предоставления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абилитации инвалида и индивидуальной программой реабилитации или абилитации ребенка-инвалида мероприятий в федеральные государственные учреждения медико-социальной экспертизы»</a:t>
            </a:r>
          </a:p>
        </p:txBody>
      </p:sp>
    </p:spTree>
    <p:extLst>
      <p:ext uri="{BB962C8B-B14F-4D97-AF65-F5344CB8AC3E}">
        <p14:creationId xmlns:p14="http://schemas.microsoft.com/office/powerpoint/2010/main" val="4071683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82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640763" cy="2663825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>
                <a:latin typeface="Arial Black" pitchFamily="34" charset="0"/>
              </a:rPr>
              <a:t>Утверждены:</a:t>
            </a:r>
            <a:br>
              <a:rPr lang="ru-RU" altLang="ru-RU" sz="1800" smtClean="0">
                <a:latin typeface="Arial Black" pitchFamily="34" charset="0"/>
              </a:rPr>
            </a:br>
            <a:r>
              <a:rPr lang="ru-RU" altLang="ru-RU" sz="1800" smtClean="0">
                <a:latin typeface="Arial Black" pitchFamily="34" charset="0"/>
              </a:rPr>
              <a:t>1. Форма информации об исполнении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возложенных на них индивидуальной программой реабилитации или абилитации инвалида и индивидуальной программой реабилитации или абилитации ребенка-инвалида мероприятий в федеральные государственные учреждения медико-социальной экспертизы;</a:t>
            </a:r>
            <a:br>
              <a:rPr lang="ru-RU" altLang="ru-RU" sz="1800" smtClean="0">
                <a:latin typeface="Arial Black" pitchFamily="34" charset="0"/>
              </a:rPr>
            </a:br>
            <a:r>
              <a:rPr lang="ru-RU" altLang="ru-RU" sz="1800" smtClean="0">
                <a:latin typeface="Arial Black" pitchFamily="34" charset="0"/>
              </a:rPr>
              <a:t>2. </a:t>
            </a:r>
            <a:r>
              <a:rPr lang="ru-RU" altLang="ru-RU" sz="1800" b="1" smtClean="0">
                <a:latin typeface="Arial Black" pitchFamily="34" charset="0"/>
              </a:rPr>
              <a:t>Порядок предоставления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абилитации инвалида и индивидуальной программой реабилитации или абилитации ребенка-инвалида мероприятий в федеральные государственные учреждения медико-социальной экспертизы</a:t>
            </a:r>
            <a:br>
              <a:rPr lang="ru-RU" altLang="ru-RU" sz="1800" b="1" smtClean="0">
                <a:latin typeface="Arial Black" pitchFamily="34" charset="0"/>
              </a:rPr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4105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82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640763" cy="792162"/>
          </a:xfrm>
        </p:spPr>
        <p:txBody>
          <a:bodyPr>
            <a:normAutofit fontScale="90000"/>
          </a:bodyPr>
          <a:lstStyle/>
          <a:p>
            <a:r>
              <a:rPr lang="ru-RU" altLang="ru-RU" sz="1800" smtClean="0"/>
              <a:t>  Данные об исполнении мероприятий, возложенных ИПРА инвалида</a:t>
            </a:r>
            <a:br>
              <a:rPr lang="ru-RU" altLang="ru-RU" sz="1800" smtClean="0"/>
            </a:br>
            <a:r>
              <a:rPr lang="ru-RU" altLang="ru-RU" sz="1800" smtClean="0"/>
              <a:t>      (ИПРА ребенка-инвалида) на орган исполнительной власти субъекта</a:t>
            </a:r>
            <a:br>
              <a:rPr lang="ru-RU" altLang="ru-RU" sz="1800" smtClean="0"/>
            </a:br>
            <a:r>
              <a:rPr lang="ru-RU" altLang="ru-RU" sz="1800" smtClean="0"/>
              <a:t>                 Российской Федерации в сфере образования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1546225"/>
          <a:ext cx="8580438" cy="5105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4785"/>
                <a:gridCol w="107087"/>
                <a:gridCol w="1799178"/>
                <a:gridCol w="1539383"/>
                <a:gridCol w="356146"/>
                <a:gridCol w="2203859"/>
              </a:tblGrid>
              <a:tr h="713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мероприятия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Исполнитель мероприятия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Дата исполнения мероприятия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Результат выполнения мероприятия (выполнено/не выполнено)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072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Условия по организации обучения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Общеобразовательная программа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Адаптированная основная образовательная программа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Специальные педагогические условия для получения образования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072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Психолого-педагогическая помощь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Психолого-педагогическое консультирование инвалида и его семьи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Педагогическая коррекция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Психолого-педагогическое сопровождение учебного процесса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8147" marR="38147" marT="62736" marB="627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928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D:\Архив\Мои документы\ПРЕЗЕНТАЦИИ\Макеты фона январь 2013\Фон для презентац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82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640763" cy="5327650"/>
          </a:xfrm>
        </p:spPr>
        <p:txBody>
          <a:bodyPr>
            <a:normAutofit fontScale="90000"/>
          </a:bodyPr>
          <a:lstStyle/>
          <a:p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6000" b="1" smtClean="0">
                <a:solidFill>
                  <a:srgbClr val="FF0000"/>
                </a:solidFill>
              </a:rPr>
              <a:t>НЕОБУЧАЕМЫХ ДЕТЕЙ НЕТ!</a:t>
            </a:r>
            <a:br>
              <a:rPr lang="ru-RU" altLang="ru-RU" sz="6000" b="1" smtClean="0">
                <a:solidFill>
                  <a:srgbClr val="FF0000"/>
                </a:solidFill>
              </a:rPr>
            </a:br>
            <a:r>
              <a:rPr lang="ru-RU" altLang="ru-RU" sz="6000" b="1" smtClean="0">
                <a:solidFill>
                  <a:srgbClr val="FF0000"/>
                </a:solidFill>
              </a:rPr>
              <a:t/>
            </a:r>
            <a:br>
              <a:rPr lang="ru-RU" altLang="ru-RU" sz="6000" b="1" smtClean="0">
                <a:solidFill>
                  <a:srgbClr val="FF0000"/>
                </a:solidFill>
              </a:rPr>
            </a:br>
            <a:r>
              <a:rPr lang="ru-RU" altLang="ru-RU" sz="2000" b="1" smtClean="0"/>
              <a:t>письмо Министерства образования и науки Российской Федерации от 28.05.2014 № ВК-1092\07 «О порядке получения образования воспитанниками детских домов - интернатов» </a:t>
            </a:r>
            <a:r>
              <a:rPr lang="ru-RU" altLang="ru-RU" sz="6000" b="1" smtClean="0">
                <a:solidFill>
                  <a:srgbClr val="FF0000"/>
                </a:solidFill>
              </a:rPr>
              <a:t/>
            </a:r>
            <a:br>
              <a:rPr lang="ru-RU" altLang="ru-RU" sz="6000" b="1" smtClean="0">
                <a:solidFill>
                  <a:srgbClr val="FF0000"/>
                </a:solidFill>
              </a:rPr>
            </a:br>
            <a:r>
              <a:rPr lang="ru-RU" altLang="ru-RU" sz="6000" b="1" smtClean="0">
                <a:solidFill>
                  <a:srgbClr val="FF0000"/>
                </a:solidFill>
              </a:rPr>
              <a:t/>
            </a:r>
            <a:br>
              <a:rPr lang="ru-RU" altLang="ru-RU" sz="6000" b="1" smtClean="0">
                <a:solidFill>
                  <a:srgbClr val="FF0000"/>
                </a:solidFill>
              </a:rPr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647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85727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 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endParaRPr lang="ru-RU" sz="2400" dirty="0">
              <a:latin typeface="Arial Black" pitchFamily="34" charset="0"/>
            </a:endParaRP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endParaRPr lang="ru-RU" sz="2400" dirty="0">
              <a:latin typeface="Arial Black" pitchFamily="34" charset="0"/>
            </a:endParaRP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Спасибо за внимание!</a:t>
            </a:r>
            <a:endParaRPr lang="ru-RU" sz="2400" dirty="0">
              <a:latin typeface="Arial Black" pitchFamily="34" charset="0"/>
            </a:endParaRPr>
          </a:p>
          <a:p>
            <a:endParaRPr lang="ru-RU" sz="2400" dirty="0">
              <a:latin typeface="Arial Black" pitchFamily="34" charset="0"/>
            </a:endParaRPr>
          </a:p>
          <a:p>
            <a:r>
              <a:rPr lang="ru-RU" sz="2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981" y="3153697"/>
            <a:ext cx="8313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ru-RU" sz="2400" dirty="0">
              <a:latin typeface="Arial Black" pitchFamily="34" charset="0"/>
            </a:endParaRPr>
          </a:p>
          <a:p>
            <a:pPr algn="r"/>
            <a:r>
              <a:rPr lang="ru-RU" sz="1400" dirty="0" smtClean="0">
                <a:latin typeface="Arial Black" pitchFamily="34" charset="0"/>
              </a:rPr>
              <a:t>Ольга Николаевна Безрякова</a:t>
            </a:r>
          </a:p>
          <a:p>
            <a:pPr algn="r"/>
            <a:r>
              <a:rPr lang="ru-RU" sz="1400" dirty="0" smtClean="0">
                <a:latin typeface="Arial Black" pitchFamily="34" charset="0"/>
              </a:rPr>
              <a:t>Главный специалист отдела специального образования </a:t>
            </a:r>
          </a:p>
          <a:p>
            <a:pPr algn="r"/>
            <a:r>
              <a:rPr lang="ru-RU" sz="1400" dirty="0" smtClean="0">
                <a:latin typeface="Arial Black" pitchFamily="34" charset="0"/>
              </a:rPr>
              <a:t>и </a:t>
            </a:r>
            <a:r>
              <a:rPr lang="ru-RU" sz="1400" dirty="0" err="1" smtClean="0">
                <a:latin typeface="Arial Black" pitchFamily="34" charset="0"/>
              </a:rPr>
              <a:t>здоровьесбережения</a:t>
            </a:r>
            <a:r>
              <a:rPr lang="ru-RU" sz="1400" dirty="0" smtClean="0">
                <a:latin typeface="Arial Black" pitchFamily="34" charset="0"/>
              </a:rPr>
              <a:t> в сфере образования </a:t>
            </a:r>
          </a:p>
          <a:p>
            <a:pPr algn="r"/>
            <a:r>
              <a:rPr lang="ru-RU" sz="1400" dirty="0" smtClean="0">
                <a:latin typeface="Arial Black" pitchFamily="34" charset="0"/>
              </a:rPr>
              <a:t>минобразования Ростовской области</a:t>
            </a:r>
            <a:endParaRPr lang="ru-RU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" y="-140028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9063" y="2976157"/>
            <a:ext cx="839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8795" y="188640"/>
            <a:ext cx="842493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КОМПЛЕКС НОРМАТИВНО-ПРАВОВЫХ АКТОВ, РЕГЛАМЕНТИРУЮЩИХ СОДЕРЖАНИЕ ОБРАЗОВАНИЯ ДЕТЕЙ С ОГРАНИЧЕННЫМИ ВОЗМОЖНОСТЯМИ ЗДОРОВЬЯ </a:t>
            </a:r>
          </a:p>
          <a:p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1. Конвенция </a:t>
            </a:r>
            <a:r>
              <a:rPr lang="ru-RU" b="1" dirty="0">
                <a:latin typeface="Arial Black" panose="020B0A04020102020204" pitchFamily="34" charset="0"/>
                <a:cs typeface="Arial" panose="020B0604020202020204" pitchFamily="34" charset="0"/>
              </a:rPr>
              <a:t>ООН о правах ребенка; </a:t>
            </a:r>
          </a:p>
          <a:p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2. Европейская </a:t>
            </a:r>
            <a:r>
              <a:rPr lang="ru-RU" b="1" dirty="0">
                <a:latin typeface="Arial Black" panose="020B0A04020102020204" pitchFamily="34" charset="0"/>
                <a:cs typeface="Arial" panose="020B0604020202020204" pitchFamily="34" charset="0"/>
              </a:rPr>
              <a:t>конвенция о защите прав человека и основных свобод (прот.1); </a:t>
            </a:r>
          </a:p>
          <a:p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3. Конвенция </a:t>
            </a:r>
            <a:r>
              <a:rPr lang="ru-RU" b="1" dirty="0">
                <a:latin typeface="Arial Black" panose="020B0A04020102020204" pitchFamily="34" charset="0"/>
                <a:cs typeface="Arial" panose="020B0604020202020204" pitchFamily="34" charset="0"/>
              </a:rPr>
              <a:t>ООН о правах инвалидов, статья 24: обеспечение инклюзивного образования на всех уровнях и в течении всей жизни человека (ратификация РФ, 2012). </a:t>
            </a:r>
          </a:p>
          <a:p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4.  </a:t>
            </a:r>
            <a:r>
              <a:rPr lang="ru-RU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Саламанская</a:t>
            </a:r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 Black" panose="020B0A04020102020204" pitchFamily="34" charset="0"/>
                <a:cs typeface="Arial" panose="020B0604020202020204" pitchFamily="34" charset="0"/>
              </a:rPr>
              <a:t>декларация о принципах, политике и практической деятельности в сфере образования лиц с особыми потребностями (1994 г.) </a:t>
            </a:r>
          </a:p>
          <a:p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5. Закон </a:t>
            </a:r>
            <a:r>
              <a:rPr lang="ru-RU" b="1" dirty="0">
                <a:latin typeface="Arial Black" panose="020B0A04020102020204" pitchFamily="34" charset="0"/>
                <a:cs typeface="Arial" panose="020B0604020202020204" pitchFamily="34" charset="0"/>
              </a:rPr>
              <a:t>РФ об образовании от 29 декабря 2012 г. N 273-ФЗ </a:t>
            </a:r>
          </a:p>
          <a:p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6. Постановление </a:t>
            </a:r>
            <a:r>
              <a:rPr lang="ru-RU" b="1" dirty="0">
                <a:latin typeface="Arial Black" panose="020B0A04020102020204" pitchFamily="34" charset="0"/>
                <a:cs typeface="Arial" panose="020B0604020202020204" pitchFamily="34" charset="0"/>
              </a:rPr>
              <a:t>главного государственного санитарного врача РФ от 10.07.2015 n 26 «Об утверждении САНПИН 2.4.2.3286-15 «Санитарно-эпидемиологические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здоровья" </a:t>
            </a:r>
          </a:p>
        </p:txBody>
      </p:sp>
    </p:spTree>
    <p:extLst>
      <p:ext uri="{BB962C8B-B14F-4D97-AF65-F5344CB8AC3E}">
        <p14:creationId xmlns:p14="http://schemas.microsoft.com/office/powerpoint/2010/main" val="39767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" y="-315416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7185" y="361015"/>
            <a:ext cx="81369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Понятийный </a:t>
            </a:r>
            <a:r>
              <a:rPr lang="ru-RU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аппарат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4353" y="1340768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Важнейшим новшеством Закона является определение понятийного аппарата – единое употребление терминов в законодательстве и правоприменительной практике. </a:t>
            </a:r>
            <a:endParaRPr lang="ru-RU" sz="3600" dirty="0"/>
          </a:p>
          <a:p>
            <a:r>
              <a:rPr lang="ru-RU" sz="2400" dirty="0" smtClean="0"/>
              <a:t>•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82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" y="-6591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8662" y="2040054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54950"/>
            <a:ext cx="8352928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Введено понятие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16) 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  </a:r>
            <a:endParaRPr lang="en-US" sz="2000" b="1" dirty="0" smtClean="0">
              <a:latin typeface="Arial Black" pitchFamily="34" charset="0"/>
            </a:endParaRPr>
          </a:p>
          <a:p>
            <a:pPr algn="just"/>
            <a:endParaRPr lang="en-US" sz="2000" b="1" dirty="0">
              <a:latin typeface="Arial Black" pitchFamily="34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(наличие недостатка в развитии, который препятствует получению образования в обычных условиях)</a:t>
            </a:r>
            <a:r>
              <a:rPr lang="ru-RU" sz="2800" b="1" dirty="0" smtClean="0"/>
              <a:t> </a:t>
            </a:r>
            <a:r>
              <a:rPr lang="ru-RU" sz="2000" b="1" dirty="0" smtClean="0"/>
              <a:t>Положение о психолого-медико-педагогической комиссии, утверждено приказом Министерства образования и науки Российской Федерации от 20 сентября 2013 года № 1082 </a:t>
            </a:r>
          </a:p>
          <a:p>
            <a:r>
              <a:rPr lang="ru-RU" b="1" dirty="0" smtClean="0"/>
              <a:t>Приказ минобразования области от 09.07.2014 № 464 «Об утверждении </a:t>
            </a:r>
            <a:r>
              <a:rPr lang="ru-RU" b="1" dirty="0"/>
              <a:t>Порядка </a:t>
            </a:r>
            <a:r>
              <a:rPr lang="ru-RU" b="1" dirty="0" smtClean="0"/>
              <a:t>работы областной психолого-медико-педагогической комиссии  </a:t>
            </a:r>
            <a:r>
              <a:rPr lang="ru-RU" b="1" dirty="0"/>
              <a:t>Ростовской </a:t>
            </a:r>
            <a:r>
              <a:rPr lang="ru-RU" b="1" dirty="0" smtClean="0"/>
              <a:t>области»</a:t>
            </a:r>
            <a:endParaRPr lang="ru-RU" b="1" dirty="0"/>
          </a:p>
          <a:p>
            <a:pPr algn="just"/>
            <a:endParaRPr lang="ru-RU" sz="2000" b="1" dirty="0" smtClean="0"/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pPr algn="just"/>
            <a:endParaRPr lang="ru-RU" sz="2000" b="1" dirty="0">
              <a:latin typeface="Arial Black" pitchFamily="34" charset="0"/>
            </a:endParaRPr>
          </a:p>
          <a:p>
            <a:pPr algn="just"/>
            <a:endParaRPr lang="ru-R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49959" y="2708920"/>
            <a:ext cx="484632" cy="520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280" y="-459432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2273" y="28572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977" y="429295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dirty="0">
              <a:latin typeface="Arial Black" panose="020B0A04020102020204" pitchFamily="34" charset="0"/>
            </a:endParaRPr>
          </a:p>
          <a:p>
            <a:pPr algn="just"/>
            <a:r>
              <a:rPr lang="ru-RU" sz="2000" dirty="0">
                <a:latin typeface="Arial Black" panose="020B0A04020102020204" pitchFamily="34" charset="0"/>
              </a:rPr>
              <a:t>23) индивидуальный учебный план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</a:t>
            </a:r>
            <a:r>
              <a:rPr lang="ru-RU" sz="2000" dirty="0" smtClean="0">
                <a:latin typeface="Arial Black" panose="020B0A04020102020204" pitchFamily="34" charset="0"/>
              </a:rPr>
              <a:t>;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algn="just"/>
            <a:endParaRPr lang="ru-RU" sz="2000" dirty="0">
              <a:latin typeface="Arial Black" panose="020B0A04020102020204" pitchFamily="34" charset="0"/>
            </a:endParaRPr>
          </a:p>
          <a:p>
            <a:pPr algn="just"/>
            <a:r>
              <a:rPr lang="ru-RU" sz="2000" dirty="0">
                <a:latin typeface="Arial Black" panose="020B0A04020102020204" pitchFamily="34" charset="0"/>
              </a:rPr>
              <a:t>27) инклюзивное 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  <a:r>
              <a:rPr lang="ru-RU" sz="2000" dirty="0" smtClean="0">
                <a:latin typeface="Arial Black" panose="020B0A04020102020204" pitchFamily="34" charset="0"/>
              </a:rPr>
              <a:t>;</a:t>
            </a:r>
          </a:p>
          <a:p>
            <a:pPr algn="just"/>
            <a:endParaRPr lang="ru-RU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Государственная программа «Доступная среда» на 2011-2020годы»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280" y="-459432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2273" y="28572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85728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ru-RU" sz="2000" dirty="0" smtClean="0">
                <a:latin typeface="Arial Black" panose="020B0A04020102020204" pitchFamily="34" charset="0"/>
              </a:rPr>
              <a:t>28</a:t>
            </a:r>
            <a:r>
              <a:rPr lang="ru-RU" sz="2000" dirty="0">
                <a:latin typeface="Arial Black" pitchFamily="34" charset="0"/>
              </a:rPr>
              <a:t>) адаптированная образовательная программа - образовательная программа, адаптированная для обучения лиц с </a:t>
            </a:r>
            <a:r>
              <a:rPr lang="ru-RU" sz="2000" dirty="0" smtClean="0">
                <a:latin typeface="Arial Black" pitchFamily="34" charset="0"/>
              </a:rPr>
              <a:t>ОВЗ </a:t>
            </a:r>
            <a:r>
              <a:rPr lang="ru-RU" sz="2000" dirty="0">
                <a:latin typeface="Arial Black" pitchFamily="34" charset="0"/>
              </a:rPr>
              <a:t>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</a:t>
            </a:r>
            <a:r>
              <a:rPr lang="ru-RU" sz="2000" dirty="0" smtClean="0">
                <a:latin typeface="Arial Black" pitchFamily="34" charset="0"/>
              </a:rPr>
              <a:t>лиц (АООП)</a:t>
            </a:r>
            <a:endParaRPr lang="en-US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Программа не может быть особой, иной по сравнению с общеобразовательной, но возможна ее адаптация)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056" y="-179885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240" y="116632"/>
            <a:ext cx="894724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Уровни 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общего образования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99014" y="1556792"/>
            <a:ext cx="655272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Дошкольное образование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2560118"/>
            <a:ext cx="655272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Начальное общее образование 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4504" y="3383472"/>
            <a:ext cx="6527239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/>
              <a:t>Основное общее образование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11759" y="4357482"/>
            <a:ext cx="6527239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Среднее </a:t>
            </a:r>
            <a:r>
              <a:rPr lang="ru-RU" sz="2400" b="1" dirty="0"/>
              <a:t>общее образование 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789980" y="141277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745125" y="2536254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700635" y="338347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700635" y="4357482"/>
            <a:ext cx="484632" cy="511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7930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60552" y="82683"/>
            <a:ext cx="894724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/>
          </a:p>
          <a:p>
            <a:pPr algn="ctr"/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Что изменилось?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1760" y="1556792"/>
            <a:ext cx="65527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dirty="0">
                <a:solidFill>
                  <a:schemeClr val="tx1"/>
                </a:solidFill>
              </a:rPr>
              <a:t>Дошкольное образование вводится как самостоятельный уровень общего образования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3110582"/>
            <a:ext cx="65527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dirty="0">
                <a:solidFill>
                  <a:schemeClr val="tx1"/>
                </a:solidFill>
              </a:rPr>
              <a:t>Внесена редакционная правка: теперь среднее (полное) общее образование называется «среднее общее образование»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11759" y="4635823"/>
            <a:ext cx="6527239" cy="9534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dirty="0">
                <a:solidFill>
                  <a:schemeClr val="tx1"/>
                </a:solidFill>
              </a:rPr>
              <a:t>Ступени общего образования» стали «уровнями общего образования» </a:t>
            </a:r>
          </a:p>
        </p:txBody>
      </p:sp>
    </p:spTree>
    <p:extLst>
      <p:ext uri="{BB962C8B-B14F-4D97-AF65-F5344CB8AC3E}">
        <p14:creationId xmlns:p14="http://schemas.microsoft.com/office/powerpoint/2010/main" val="42824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</TotalTime>
  <Words>1100</Words>
  <Application>Microsoft Office PowerPoint</Application>
  <PresentationFormat>Экран (4:3)</PresentationFormat>
  <Paragraphs>218</Paragraphs>
  <Slides>29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         ЗАКОН ОБ ОБРАЗОВАНИИ В РОССИЙСКОЙ ФЕДЕРАЦИИ       Федеральный закон от 29.12.2012  № 273-ФЗ "Об образовании в Российской Федерации"  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Индивидуальная программа реабилитации и абилитации  ребенка-инвалида</vt:lpstr>
      <vt:lpstr>Федеральный закон от 01.12.2014  № 419 – ФЗ «О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инвалидов» </vt:lpstr>
      <vt:lpstr>"Глава III. РЕАБИЛИТАЦИЯ И АБИЛИТАЦИЯ ИНВАЛИДОВ«  Понятие - "Индивидуальная программа реабилитации или абилитации инвалида»  - комплекс оптимальных для инвалида реабилитационных мероприятий, включающий в себя отдельные виды, формы, объемы, сроки и порядок реализации медицинских, профессиональных и других реабилитационных мер, направленных на восстановление, компенсацию нарушенных функций организма, формирование, восстановление, компенсацию способностей инвалида к выполнению определенных видов деятельности. </vt:lpstr>
      <vt:lpstr>Федеральные учреждения медико-социальной экспертизы: 1. Разрабатывают ИПРА. 2. Направляют выписки из индивидуальной программы реабилитации или абилитации инвалида в соответствующие органы исполнительной власти, органы местного самоуправления, организации независимо от их организационно-правовых форм, на которые возложено проведение мероприятий, предусмотренных индивидуальной программой реабилитации или абилитации инвалида.  Соответствующие органы и организации:  1.Разрабатывают мероприятия по реализации ИПРА. 2. Предоставляют информацию об исполнении возложенных на них индивидуальной программой реабилитации или абилитации инвалида мероприятий в федеральные учреждения медико-социальной экспертизы по форме и в порядке, которые утверждаются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социальной защиты населения. </vt:lpstr>
      <vt:lpstr>Презентация PowerPoint</vt:lpstr>
      <vt:lpstr>           Утверждены: 1. Форма информации об исполнении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возложенных на них индивидуальной программой реабилитации или абилитации инвалида и индивидуальной программой реабилитации или абилитации ребенка-инвалида мероприятий в федеральные государственные учреждения медико-социальной экспертизы; 2. Порядок предоставления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абилитации инвалида и индивидуальной программой реабилитации или абилитации ребенка-инвалида мероприятий в федеральные государственные учреждения медико-социальной экспертизы   </vt:lpstr>
      <vt:lpstr>  Данные об исполнении мероприятий, возложенных ИПРА инвалида       (ИПРА ребенка-инвалида) на орган исполнительной власти субъекта                  Российской Федерации в сфере образования</vt:lpstr>
      <vt:lpstr>     НЕОБУЧАЕМЫХ ДЕТЕЙ НЕТ!  письмо Министерства образования и науки Российской Федерации от 28.05.2014 № ВК-1092\07 «О порядке получения образования воспитанниками детских домов - интернатов»       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Полномочия по обеспечению деятельности образовательных учреждений</dc:title>
  <dc:creator>Степаносов Александр Рубенович</dc:creator>
  <cp:lastModifiedBy>Безрякова Ольга Николаевна</cp:lastModifiedBy>
  <cp:revision>230</cp:revision>
  <cp:lastPrinted>2015-09-25T15:20:12Z</cp:lastPrinted>
  <dcterms:created xsi:type="dcterms:W3CDTF">2013-01-14T11:24:12Z</dcterms:created>
  <dcterms:modified xsi:type="dcterms:W3CDTF">2016-04-25T05:58:10Z</dcterms:modified>
</cp:coreProperties>
</file>